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28"/>
  </p:notesMasterIdLst>
  <p:sldIdLst>
    <p:sldId id="886" r:id="rId5"/>
    <p:sldId id="888" r:id="rId6"/>
    <p:sldId id="892" r:id="rId7"/>
    <p:sldId id="893" r:id="rId8"/>
    <p:sldId id="914" r:id="rId9"/>
    <p:sldId id="917" r:id="rId10"/>
    <p:sldId id="916" r:id="rId11"/>
    <p:sldId id="891" r:id="rId12"/>
    <p:sldId id="894" r:id="rId13"/>
    <p:sldId id="915" r:id="rId14"/>
    <p:sldId id="918" r:id="rId15"/>
    <p:sldId id="919" r:id="rId16"/>
    <p:sldId id="920" r:id="rId17"/>
    <p:sldId id="921" r:id="rId18"/>
    <p:sldId id="922" r:id="rId19"/>
    <p:sldId id="923" r:id="rId20"/>
    <p:sldId id="924" r:id="rId21"/>
    <p:sldId id="925" r:id="rId22"/>
    <p:sldId id="926" r:id="rId23"/>
    <p:sldId id="927" r:id="rId24"/>
    <p:sldId id="928" r:id="rId25"/>
    <p:sldId id="929" r:id="rId26"/>
    <p:sldId id="93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ong Chun Yew" initials="CCY" lastIdx="1" clrIdx="0">
    <p:extLst>
      <p:ext uri="{19B8F6BF-5375-455C-9EA6-DF929625EA0E}">
        <p15:presenceInfo xmlns:p15="http://schemas.microsoft.com/office/powerpoint/2012/main" userId="S::cychong@gradiant.com::c6919947-5701-4a0a-b683-a5662361eb0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7" autoAdjust="0"/>
    <p:restoredTop sz="94660"/>
  </p:normalViewPr>
  <p:slideViewPr>
    <p:cSldViewPr snapToGrid="0">
      <p:cViewPr varScale="1">
        <p:scale>
          <a:sx n="59" d="100"/>
          <a:sy n="59" d="100"/>
        </p:scale>
        <p:origin x="100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anden Hoe" userId="3363ca06-e9d9-4c21-92da-a119d0fc60a3" providerId="ADAL" clId="{03D9B1FC-9725-4D59-B297-6AC0F5993BD2}"/>
    <pc:docChg chg="modSld">
      <pc:chgData name="Branden Hoe" userId="3363ca06-e9d9-4c21-92da-a119d0fc60a3" providerId="ADAL" clId="{03D9B1FC-9725-4D59-B297-6AC0F5993BD2}" dt="2022-12-02T01:50:16.383" v="9" actId="14734"/>
      <pc:docMkLst>
        <pc:docMk/>
      </pc:docMkLst>
      <pc:sldChg chg="modSp mod">
        <pc:chgData name="Branden Hoe" userId="3363ca06-e9d9-4c21-92da-a119d0fc60a3" providerId="ADAL" clId="{03D9B1FC-9725-4D59-B297-6AC0F5993BD2}" dt="2022-11-30T07:12:08.438" v="0" actId="1036"/>
        <pc:sldMkLst>
          <pc:docMk/>
          <pc:sldMk cId="1947770695" sldId="892"/>
        </pc:sldMkLst>
        <pc:picChg chg="mod">
          <ac:chgData name="Branden Hoe" userId="3363ca06-e9d9-4c21-92da-a119d0fc60a3" providerId="ADAL" clId="{03D9B1FC-9725-4D59-B297-6AC0F5993BD2}" dt="2022-11-30T07:12:08.438" v="0" actId="1036"/>
          <ac:picMkLst>
            <pc:docMk/>
            <pc:sldMk cId="1947770695" sldId="892"/>
            <ac:picMk id="5" creationId="{562573C1-1AFE-5DCA-0DC6-404FBCB22D1A}"/>
          </ac:picMkLst>
        </pc:picChg>
      </pc:sldChg>
      <pc:sldChg chg="modSp mod">
        <pc:chgData name="Branden Hoe" userId="3363ca06-e9d9-4c21-92da-a119d0fc60a3" providerId="ADAL" clId="{03D9B1FC-9725-4D59-B297-6AC0F5993BD2}" dt="2022-12-02T01:50:16.383" v="9" actId="14734"/>
        <pc:sldMkLst>
          <pc:docMk/>
          <pc:sldMk cId="310193438" sldId="915"/>
        </pc:sldMkLst>
        <pc:graphicFrameChg chg="modGraphic">
          <ac:chgData name="Branden Hoe" userId="3363ca06-e9d9-4c21-92da-a119d0fc60a3" providerId="ADAL" clId="{03D9B1FC-9725-4D59-B297-6AC0F5993BD2}" dt="2022-12-02T01:50:16.383" v="9" actId="14734"/>
          <ac:graphicFrameMkLst>
            <pc:docMk/>
            <pc:sldMk cId="310193438" sldId="915"/>
            <ac:graphicFrameMk id="4" creationId="{3339D8D1-9364-FD6D-ECE9-DD3CA93063C6}"/>
          </ac:graphicFrameMkLst>
        </pc:graphicFrameChg>
      </pc:sldChg>
      <pc:sldChg chg="modSp mod">
        <pc:chgData name="Branden Hoe" userId="3363ca06-e9d9-4c21-92da-a119d0fc60a3" providerId="ADAL" clId="{03D9B1FC-9725-4D59-B297-6AC0F5993BD2}" dt="2022-12-01T08:15:09.867" v="8" actId="20577"/>
        <pc:sldMkLst>
          <pc:docMk/>
          <pc:sldMk cId="412641466" sldId="920"/>
        </pc:sldMkLst>
        <pc:graphicFrameChg chg="modGraphic">
          <ac:chgData name="Branden Hoe" userId="3363ca06-e9d9-4c21-92da-a119d0fc60a3" providerId="ADAL" clId="{03D9B1FC-9725-4D59-B297-6AC0F5993BD2}" dt="2022-12-01T08:15:09.867" v="8" actId="20577"/>
          <ac:graphicFrameMkLst>
            <pc:docMk/>
            <pc:sldMk cId="412641466" sldId="920"/>
            <ac:graphicFrameMk id="12" creationId="{27B91631-FD32-4EA2-AEA3-2FB90F8FA04B}"/>
          </ac:graphicFrameMkLst>
        </pc:graphicFrameChg>
      </pc:sldChg>
    </pc:docChg>
  </pc:docChgLst>
</pc:chgInfo>
</file>

<file path=ppt/media/image1.png>
</file>

<file path=ppt/media/image10.jpg>
</file>

<file path=ppt/media/image11.jpg>
</file>

<file path=ppt/media/image12.jpeg>
</file>

<file path=ppt/media/image13.jpeg>
</file>

<file path=ppt/media/image14.jpeg>
</file>

<file path=ppt/media/image15.jpg>
</file>

<file path=ppt/media/image16.jpg>
</file>

<file path=ppt/media/image17.jpg>
</file>

<file path=ppt/media/image2.jpe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3CB751-8450-4E20-A3D7-CF06E049F48F}" type="datetimeFigureOut">
              <a:rPr lang="en-SG" smtClean="0"/>
              <a:t>24/4/2024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B5FEF5-4B24-4827-9406-93A5BCC8C88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81738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Might want to remove </a:t>
            </a:r>
            <a:r>
              <a:rPr lang="en-SG" dirty="0" err="1"/>
              <a:t>sulfate</a:t>
            </a:r>
            <a:r>
              <a:rPr lang="en-SG" dirty="0"/>
              <a:t> row.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B5FEF5-4B24-4827-9406-93A5BCC8C883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17691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B5FEF5-4B24-4827-9406-93A5BCC8C883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32580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B5FEF5-4B24-4827-9406-93A5BCC8C883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7241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B5FEF5-4B24-4827-9406-93A5BCC8C883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680728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B5FEF5-4B24-4827-9406-93A5BCC8C883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16696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Omitted strontium and barium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B5FEF5-4B24-4827-9406-93A5BCC8C883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7872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B5FEF5-4B24-4827-9406-93A5BCC8C883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97028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Omitted strontium and barium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B5FEF5-4B24-4827-9406-93A5BCC8C883}" type="slidenum">
              <a:rPr lang="en-SG" smtClean="0"/>
              <a:t>22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21834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lt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9"/>
          <p:cNvGrpSpPr/>
          <p:nvPr/>
        </p:nvGrpSpPr>
        <p:grpSpPr>
          <a:xfrm>
            <a:off x="-418254" y="-435466"/>
            <a:ext cx="10014644" cy="2182673"/>
            <a:chOff x="-313691" y="-18375"/>
            <a:chExt cx="7510983" cy="1637005"/>
          </a:xfrm>
        </p:grpSpPr>
        <p:sp>
          <p:nvSpPr>
            <p:cNvPr id="99" name="Google Shape;99;p9"/>
            <p:cNvSpPr/>
            <p:nvPr/>
          </p:nvSpPr>
          <p:spPr>
            <a:xfrm>
              <a:off x="256376" y="499825"/>
              <a:ext cx="6692400" cy="804900"/>
            </a:xfrm>
            <a:prstGeom prst="parallelogram">
              <a:avLst>
                <a:gd name="adj" fmla="val 5499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-313691" y="813730"/>
              <a:ext cx="754800" cy="8049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6442492" y="309450"/>
              <a:ext cx="754800" cy="8049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1"/>
                </a:gs>
                <a:gs pos="100000">
                  <a:srgbClr val="02C1D3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53899" y="237925"/>
              <a:ext cx="1000200" cy="10668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1"/>
                </a:gs>
                <a:gs pos="100000">
                  <a:srgbClr val="02C1D3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304107" y="-18375"/>
              <a:ext cx="420900" cy="4491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1"/>
                </a:gs>
                <a:gs pos="100000">
                  <a:srgbClr val="02C1D3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6589606" y="1038628"/>
              <a:ext cx="249600" cy="266100"/>
            </a:xfrm>
            <a:prstGeom prst="parallelogram">
              <a:avLst>
                <a:gd name="adj" fmla="val 59001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8" name="Google Shape;108;p9"/>
          <p:cNvSpPr txBox="1"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ldNum" idx="12"/>
          </p:nvPr>
        </p:nvSpPr>
        <p:spPr>
          <a:xfrm>
            <a:off x="11410033" y="0"/>
            <a:ext cx="5788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1" name="Google Shape;143;p13">
            <a:extLst>
              <a:ext uri="{FF2B5EF4-FFF2-40B4-BE49-F238E27FC236}">
                <a16:creationId xmlns:a16="http://schemas.microsoft.com/office/drawing/2014/main" id="{9DA85372-A755-45FB-A9C1-95571997150D}"/>
              </a:ext>
            </a:extLst>
          </p:cNvPr>
          <p:cNvSpPr txBox="1">
            <a:spLocks/>
          </p:cNvSpPr>
          <p:nvPr userDrawn="1"/>
        </p:nvSpPr>
        <p:spPr>
          <a:xfrm>
            <a:off x="4266898" y="6100916"/>
            <a:ext cx="3264612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457200" lvl="1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914400" lvl="2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371600" lvl="3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1828800" lvl="4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286000" lvl="5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2743200" lvl="6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200400" lvl="7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3657600" lvl="8" algn="r" defTabSz="914400" rtl="0" eaLnBrk="1" latinLnBrk="0" hangingPunct="1">
              <a:buNone/>
              <a:defRPr sz="1600" kern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en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828494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/>
            </a:gs>
            <a:gs pos="100000">
              <a:schemeClr val="accent5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19433" y="661167"/>
            <a:ext cx="8035600" cy="10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erriweather"/>
              <a:buNone/>
              <a:defRPr sz="2000" b="1">
                <a:solidFill>
                  <a:schemeClr val="accent5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19433" y="2112567"/>
            <a:ext cx="9332800" cy="39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▰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BM Plex Sans Light"/>
              <a:buChar char="╺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IBM Plex Sans Light"/>
              <a:buChar char="╺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╺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10033" y="0"/>
            <a:ext cx="5788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 rtl="0"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5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291C9BE4-EE74-4A5B-9B67-FBC9EA3295A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85871" y="5610758"/>
            <a:ext cx="3177927" cy="184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53188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Analysis of HFW Incoming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</a:t>
            </a:fld>
            <a:endParaRPr lang="en"/>
          </a:p>
        </p:txBody>
      </p:sp>
      <p:pic>
        <p:nvPicPr>
          <p:cNvPr id="5" name="Picture 4" descr="A picture containing text, bottle, indoor, counter&#10;&#10;Description automatically generated">
            <a:extLst>
              <a:ext uri="{FF2B5EF4-FFF2-40B4-BE49-F238E27FC236}">
                <a16:creationId xmlns:a16="http://schemas.microsoft.com/office/drawing/2014/main" id="{C46B21B6-0B3D-4F26-8A66-E9EC27F95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2433" y="3754939"/>
            <a:ext cx="3657600" cy="2743200"/>
          </a:xfrm>
          <a:prstGeom prst="rect">
            <a:avLst/>
          </a:prstGeom>
          <a:ln>
            <a:solidFill>
              <a:schemeClr val="tx2">
                <a:lumMod val="10000"/>
              </a:schemeClr>
            </a:solidFill>
          </a:ln>
        </p:spPr>
      </p:pic>
      <p:pic>
        <p:nvPicPr>
          <p:cNvPr id="10" name="Picture 9" descr="A picture containing indoor, glass, clear, silver&#10;&#10;Description automatically generated">
            <a:extLst>
              <a:ext uri="{FF2B5EF4-FFF2-40B4-BE49-F238E27FC236}">
                <a16:creationId xmlns:a16="http://schemas.microsoft.com/office/drawing/2014/main" id="{067D40BB-6593-44D7-9160-A0E80BF766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62033" y="1523719"/>
            <a:ext cx="2438400" cy="1828800"/>
          </a:xfrm>
          <a:prstGeom prst="rect">
            <a:avLst/>
          </a:prstGeom>
          <a:ln>
            <a:solidFill>
              <a:schemeClr val="tx2">
                <a:lumMod val="10000"/>
              </a:schemeClr>
            </a:solidFill>
          </a:ln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30CF7A9-AF68-4AEB-A913-27FF9DE3A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2171781"/>
              </p:ext>
            </p:extLst>
          </p:nvPr>
        </p:nvGraphicFramePr>
        <p:xfrm>
          <a:off x="4236368" y="2270479"/>
          <a:ext cx="2914874" cy="3200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2808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1812066">
                  <a:extLst>
                    <a:ext uri="{9D8B030D-6E8A-4147-A177-3AD203B41FA5}">
                      <a16:colId xmlns:a16="http://schemas.microsoft.com/office/drawing/2014/main" val="4219059615"/>
                    </a:ext>
                  </a:extLst>
                </a:gridCol>
              </a:tblGrid>
              <a:tr h="555719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Concentration based on in-house measurement (ppm)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558943784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F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555.8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650438991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245.1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170446027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I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6.26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734619917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NO3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82.1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541090947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NH3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65814176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2.35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95319988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Fe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0.171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7387684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Mg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0.776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71144299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Ni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0.586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0378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K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0.813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SiO2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19.8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Na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504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60297C-71FF-BDCB-28E7-F40D36F07A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1466231"/>
              </p:ext>
            </p:extLst>
          </p:nvPr>
        </p:nvGraphicFramePr>
        <p:xfrm>
          <a:off x="238929" y="2270479"/>
          <a:ext cx="3537203" cy="25889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00404">
                  <a:extLst>
                    <a:ext uri="{9D8B030D-6E8A-4147-A177-3AD203B41FA5}">
                      <a16:colId xmlns:a16="http://schemas.microsoft.com/office/drawing/2014/main" val="418754739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88930096"/>
                    </a:ext>
                  </a:extLst>
                </a:gridCol>
                <a:gridCol w="711199">
                  <a:extLst>
                    <a:ext uri="{9D8B030D-6E8A-4147-A177-3AD203B41FA5}">
                      <a16:colId xmlns:a16="http://schemas.microsoft.com/office/drawing/2014/main" val="3820437800"/>
                    </a:ext>
                  </a:extLst>
                </a:gridCol>
              </a:tblGrid>
              <a:tr h="296518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Characteristics based on in-house measurements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Units</a:t>
                      </a: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568728651"/>
                  </a:ext>
                </a:extLst>
              </a:tr>
              <a:tr h="113844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pH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3.27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9607501"/>
                  </a:ext>
                </a:extLst>
              </a:tr>
              <a:tr h="113844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Conductivity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2132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6072301"/>
                  </a:ext>
                </a:extLst>
              </a:tr>
              <a:tr h="227687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Colour (True)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1,310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Pt/Co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22254273"/>
                  </a:ext>
                </a:extLst>
              </a:tr>
              <a:tr h="19767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TDS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1143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mg/l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56202841"/>
                  </a:ext>
                </a:extLst>
              </a:tr>
              <a:tr h="19767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Turbidity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154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NTU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88184634"/>
                  </a:ext>
                </a:extLst>
              </a:tr>
              <a:tr h="19767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TSS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mg/l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34334523"/>
                  </a:ext>
                </a:extLst>
              </a:tr>
              <a:tr h="19767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TOC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mg/l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02457925"/>
                  </a:ext>
                </a:extLst>
              </a:tr>
              <a:tr h="19767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COD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334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O</a:t>
                      </a:r>
                      <a:r>
                        <a:rPr lang="en-SG" sz="1400" b="0" i="0" u="none" strike="noStrike" cap="none" baseline="-25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</a:t>
                      </a:r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 mg/l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90766282"/>
                  </a:ext>
                </a:extLst>
              </a:tr>
              <a:tr h="227687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Total Chlorine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mg/l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620895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8323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7819F6-0AC4-4CF0-0366-C51823E4AE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339D8D1-9364-FD6D-ECE9-DD3CA9306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074727"/>
              </p:ext>
            </p:extLst>
          </p:nvPr>
        </p:nvGraphicFramePr>
        <p:xfrm>
          <a:off x="608100" y="1151304"/>
          <a:ext cx="11091333" cy="53460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46963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808349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2312007">
                  <a:extLst>
                    <a:ext uri="{9D8B030D-6E8A-4147-A177-3AD203B41FA5}">
                      <a16:colId xmlns:a16="http://schemas.microsoft.com/office/drawing/2014/main" val="3181785919"/>
                    </a:ext>
                  </a:extLst>
                </a:gridCol>
                <a:gridCol w="2312007">
                  <a:extLst>
                    <a:ext uri="{9D8B030D-6E8A-4147-A177-3AD203B41FA5}">
                      <a16:colId xmlns:a16="http://schemas.microsoft.com/office/drawing/2014/main" val="1761706198"/>
                    </a:ext>
                  </a:extLst>
                </a:gridCol>
                <a:gridCol w="2312007">
                  <a:extLst>
                    <a:ext uri="{9D8B030D-6E8A-4147-A177-3AD203B41FA5}">
                      <a16:colId xmlns:a16="http://schemas.microsoft.com/office/drawing/2014/main" val="297515803"/>
                    </a:ext>
                  </a:extLst>
                </a:gridCol>
              </a:tblGrid>
              <a:tr h="55164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8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Concentration, in-house measurement (ppm)</a:t>
                      </a:r>
                      <a:endParaRPr lang="en-SG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Supernatant quality</a:t>
                      </a:r>
                      <a:r>
                        <a:rPr lang="en-SG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 for Jar 1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2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3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3.42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12.49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12.44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12.44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52073346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Turbidity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154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13.1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13.5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15.8 NTU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455.8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8.98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8.68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8.55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251.3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46.6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46.5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46.4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30.6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7.37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8.09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9.36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NO3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61.6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58.2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58.1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58.8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Al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10.9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1183487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Ba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0.118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0.128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23070235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B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0.778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1.60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91345651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4.09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711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756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757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Fe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0.129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93751694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Mg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0.688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20681658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Ni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0.52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34866593"/>
                  </a:ext>
                </a:extLst>
              </a:tr>
              <a:tr h="278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K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12.7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13.1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13.5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3634100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SiO2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0.227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0.227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07281695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308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334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358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344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41781970"/>
                  </a:ext>
                </a:extLst>
              </a:tr>
              <a:tr h="1578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Sr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&lt;0.1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0.445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0.509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0.551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1190247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4DF8010C-65F8-95D7-9BA0-C432DBABC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1: Jar testing of HFW pump discharge with Lime</a:t>
            </a:r>
          </a:p>
        </p:txBody>
      </p:sp>
    </p:spTree>
    <p:extLst>
      <p:ext uri="{BB962C8B-B14F-4D97-AF65-F5344CB8AC3E}">
        <p14:creationId xmlns:p14="http://schemas.microsoft.com/office/powerpoint/2010/main" val="310193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6BF336-41E1-30DF-6CBB-BD5B6F5FED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05EDA57-C495-5EE1-B5C8-9BE59706C2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870462"/>
              </p:ext>
            </p:extLst>
          </p:nvPr>
        </p:nvGraphicFramePr>
        <p:xfrm>
          <a:off x="1229434" y="1808522"/>
          <a:ext cx="8549565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913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709913">
                  <a:extLst>
                    <a:ext uri="{9D8B030D-6E8A-4147-A177-3AD203B41FA5}">
                      <a16:colId xmlns:a16="http://schemas.microsoft.com/office/drawing/2014/main" val="1336480031"/>
                    </a:ext>
                  </a:extLst>
                </a:gridCol>
                <a:gridCol w="1709913">
                  <a:extLst>
                    <a:ext uri="{9D8B030D-6E8A-4147-A177-3AD203B41FA5}">
                      <a16:colId xmlns:a16="http://schemas.microsoft.com/office/drawing/2014/main" val="1517782163"/>
                    </a:ext>
                  </a:extLst>
                </a:gridCol>
                <a:gridCol w="1709913">
                  <a:extLst>
                    <a:ext uri="{9D8B030D-6E8A-4147-A177-3AD203B41FA5}">
                      <a16:colId xmlns:a16="http://schemas.microsoft.com/office/drawing/2014/main" val="713360579"/>
                    </a:ext>
                  </a:extLst>
                </a:gridCol>
                <a:gridCol w="1709913">
                  <a:extLst>
                    <a:ext uri="{9D8B030D-6E8A-4147-A177-3AD203B41FA5}">
                      <a16:colId xmlns:a16="http://schemas.microsoft.com/office/drawing/2014/main" val="1536243852"/>
                    </a:ext>
                  </a:extLst>
                </a:gridCol>
              </a:tblGrid>
              <a:tr h="72536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Lime dosage (ppm)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Weight of Wet Sludge (g)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Weight of Dry Sludge (g)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Moisture Content of Wet Sludge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10.627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3.010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71.7%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12.742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3.962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68.9%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14.892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4.909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67.0%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CE04DA5C-4F7D-EAE6-8865-73C47981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1: Jar testing of HFW pump discharge with Lime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4E6928-9184-9BA9-CEB6-294227789367}"/>
              </a:ext>
            </a:extLst>
          </p:cNvPr>
          <p:cNvSpPr txBox="1"/>
          <p:nvPr/>
        </p:nvSpPr>
        <p:spPr>
          <a:xfrm>
            <a:off x="1229435" y="1439190"/>
            <a:ext cx="6532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Sludge collected from vacuum filtration and dried in 80C oven.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804477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EC06DB-7157-4973-B1FF-6BDF4719A234}"/>
              </a:ext>
            </a:extLst>
          </p:cNvPr>
          <p:cNvSpPr txBox="1"/>
          <p:nvPr/>
        </p:nvSpPr>
        <p:spPr>
          <a:xfrm>
            <a:off x="205564" y="4677050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HFW Pump Discharge solution in different jars </a:t>
            </a:r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97E83F-76A1-4835-8C35-552464489596}"/>
              </a:ext>
            </a:extLst>
          </p:cNvPr>
          <p:cNvSpPr txBox="1"/>
          <p:nvPr/>
        </p:nvSpPr>
        <p:spPr>
          <a:xfrm>
            <a:off x="4267201" y="4677050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HFW Pump Discharge adjusted pH to 7-8 with NaOH, added CaCl2 at different dosages (2500, 3000, 4000 ppm), </a:t>
            </a:r>
            <a:endParaRPr lang="en-SG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6B9304-FD99-4A67-903E-DE6D436E576C}"/>
              </a:ext>
            </a:extLst>
          </p:cNvPr>
          <p:cNvSpPr txBox="1"/>
          <p:nvPr/>
        </p:nvSpPr>
        <p:spPr>
          <a:xfrm>
            <a:off x="8328836" y="4677050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Solution with added flocculant (</a:t>
            </a:r>
            <a:r>
              <a:rPr lang="en-US" dirty="0" err="1"/>
              <a:t>Flopam</a:t>
            </a:r>
            <a:r>
              <a:rPr lang="en-US" dirty="0"/>
              <a:t> AN 905 SH). Solution stays turbid even with addition of flocculant, and did not settle down</a:t>
            </a:r>
            <a:endParaRPr lang="en-SG" dirty="0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92E4AC07-8FB0-3404-DACD-61CC271DFF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15" r="-3052"/>
          <a:stretch/>
        </p:blipFill>
        <p:spPr>
          <a:xfrm>
            <a:off x="8328836" y="2180950"/>
            <a:ext cx="3589003" cy="1843314"/>
          </a:xfrm>
          <a:prstGeom prst="rect">
            <a:avLst/>
          </a:prstGeom>
        </p:spPr>
      </p:pic>
      <p:pic>
        <p:nvPicPr>
          <p:cNvPr id="9" name="Picture 8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B26DC7C6-61D5-829B-D661-7C71F1220A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80"/>
          <a:stretch/>
        </p:blipFill>
        <p:spPr>
          <a:xfrm>
            <a:off x="4267200" y="2079140"/>
            <a:ext cx="3657600" cy="2056699"/>
          </a:xfrm>
          <a:prstGeom prst="rect">
            <a:avLst/>
          </a:prstGeom>
        </p:spPr>
      </p:pic>
      <p:pic>
        <p:nvPicPr>
          <p:cNvPr id="14" name="Picture 13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892B3D4C-F5BD-9E57-1634-0620E2026E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13384"/>
          <a:stretch/>
        </p:blipFill>
        <p:spPr>
          <a:xfrm>
            <a:off x="393012" y="2043739"/>
            <a:ext cx="3282703" cy="212216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9458061F-B052-2998-7C22-A50D2BABF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2A: Jar testing of HFW pump discharge with CaCl2 and NaOH pH adjustment</a:t>
            </a:r>
          </a:p>
        </p:txBody>
      </p:sp>
    </p:spTree>
    <p:extLst>
      <p:ext uri="{BB962C8B-B14F-4D97-AF65-F5344CB8AC3E}">
        <p14:creationId xmlns:p14="http://schemas.microsoft.com/office/powerpoint/2010/main" val="3968763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343AF2C-A8C3-4201-827A-B2E6B0F5F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5014735"/>
              </p:ext>
            </p:extLst>
          </p:nvPr>
        </p:nvGraphicFramePr>
        <p:xfrm>
          <a:off x="1229435" y="1808522"/>
          <a:ext cx="8128001" cy="2164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33648003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141851697"/>
                    </a:ext>
                  </a:extLst>
                </a:gridCol>
                <a:gridCol w="1400069">
                  <a:extLst>
                    <a:ext uri="{9D8B030D-6E8A-4147-A177-3AD203B41FA5}">
                      <a16:colId xmlns:a16="http://schemas.microsoft.com/office/drawing/2014/main" val="2597742562"/>
                    </a:ext>
                  </a:extLst>
                </a:gridCol>
                <a:gridCol w="922217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CaCl2 dosage (ppm)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SG" dirty="0"/>
                        <a:t>NaOH dosage (ppm)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Initial pH adjustment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15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A0E95C-953C-402B-977E-ED57E9226799}"/>
              </a:ext>
            </a:extLst>
          </p:cNvPr>
          <p:cNvSpPr txBox="1"/>
          <p:nvPr/>
        </p:nvSpPr>
        <p:spPr>
          <a:xfrm>
            <a:off x="1229435" y="1381872"/>
            <a:ext cx="576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Chemical precipitation with pH adjustment, then CaCl2</a:t>
            </a:r>
            <a:endParaRPr lang="en-SG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4350C2-65BE-423A-8EA3-21ACFABBCB3C}"/>
              </a:ext>
            </a:extLst>
          </p:cNvPr>
          <p:cNvSpPr txBox="1"/>
          <p:nvPr/>
        </p:nvSpPr>
        <p:spPr>
          <a:xfrm>
            <a:off x="1229435" y="3881545"/>
            <a:ext cx="6062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Coagulation and flocculation with 1 mg/L anionic polymer </a:t>
            </a:r>
            <a:endParaRPr lang="en-SG" dirty="0"/>
          </a:p>
        </p:txBody>
      </p:sp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27B91631-FD32-4EA2-AEA3-2FB90F8FA0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946998"/>
              </p:ext>
            </p:extLst>
          </p:nvPr>
        </p:nvGraphicFramePr>
        <p:xfrm>
          <a:off x="736600" y="4243021"/>
          <a:ext cx="10152000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651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197883">
                  <a:extLst>
                    <a:ext uri="{9D8B030D-6E8A-4147-A177-3AD203B41FA5}">
                      <a16:colId xmlns:a16="http://schemas.microsoft.com/office/drawing/2014/main" val="2680568580"/>
                    </a:ext>
                  </a:extLst>
                </a:gridCol>
                <a:gridCol w="1202267">
                  <a:extLst>
                    <a:ext uri="{9D8B030D-6E8A-4147-A177-3AD203B41FA5}">
                      <a16:colId xmlns:a16="http://schemas.microsoft.com/office/drawing/2014/main" val="3957460958"/>
                    </a:ext>
                  </a:extLst>
                </a:gridCol>
                <a:gridCol w="1473200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507066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515534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  <a:gridCol w="2430399">
                  <a:extLst>
                    <a:ext uri="{9D8B030D-6E8A-4147-A177-3AD203B41FA5}">
                      <a16:colId xmlns:a16="http://schemas.microsoft.com/office/drawing/2014/main" val="2841462320"/>
                    </a:ext>
                  </a:extLst>
                </a:gridCol>
              </a:tblGrid>
              <a:tr h="318071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CaCl2 dosage (ppm)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SG" dirty="0"/>
                        <a:t>NaOH dosage (ppm)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Polymer used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48143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15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1807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1807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1807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BAA90E0F-E0D8-3C17-7B34-DF5741050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2A: Jar testing of HFW pump discharge with CaCl2 and NaOH pH adjustment</a:t>
            </a:r>
          </a:p>
        </p:txBody>
      </p:sp>
    </p:spTree>
    <p:extLst>
      <p:ext uri="{BB962C8B-B14F-4D97-AF65-F5344CB8AC3E}">
        <p14:creationId xmlns:p14="http://schemas.microsoft.com/office/powerpoint/2010/main" val="412641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7819F6-0AC4-4CF0-0366-C51823E4AE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339D8D1-9364-FD6D-ECE9-DD3CA9306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2495816"/>
              </p:ext>
            </p:extLst>
          </p:nvPr>
        </p:nvGraphicFramePr>
        <p:xfrm>
          <a:off x="550333" y="941824"/>
          <a:ext cx="11091333" cy="53491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46963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808349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2312007">
                  <a:extLst>
                    <a:ext uri="{9D8B030D-6E8A-4147-A177-3AD203B41FA5}">
                      <a16:colId xmlns:a16="http://schemas.microsoft.com/office/drawing/2014/main" val="3181785919"/>
                    </a:ext>
                  </a:extLst>
                </a:gridCol>
                <a:gridCol w="2312007">
                  <a:extLst>
                    <a:ext uri="{9D8B030D-6E8A-4147-A177-3AD203B41FA5}">
                      <a16:colId xmlns:a16="http://schemas.microsoft.com/office/drawing/2014/main" val="1761706198"/>
                    </a:ext>
                  </a:extLst>
                </a:gridCol>
                <a:gridCol w="2312007">
                  <a:extLst>
                    <a:ext uri="{9D8B030D-6E8A-4147-A177-3AD203B41FA5}">
                      <a16:colId xmlns:a16="http://schemas.microsoft.com/office/drawing/2014/main" val="297515803"/>
                    </a:ext>
                  </a:extLst>
                </a:gridCol>
              </a:tblGrid>
              <a:tr h="55164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8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Concentration, in-house measurement (ppm)</a:t>
                      </a:r>
                      <a:endParaRPr lang="en-SG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Supernatant quality</a:t>
                      </a:r>
                      <a:r>
                        <a:rPr lang="en-SG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 for Jar 1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2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3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3.42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6.5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6.5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52073346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Turbidity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154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123 NTU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131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209 NTU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455.8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11.3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12.8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251.3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1,446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1,489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1,298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30.6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4.31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4.54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4.95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NO3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61.6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57.3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58.2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57.1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Al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10.9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1183487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Ba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0.204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0.111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0.109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34108518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B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0.778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1.51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91345651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4.09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405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423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325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Fe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0.129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93751694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Mg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0.688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1.72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1.81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1.47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20681658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Ni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0.52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3486659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K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11.0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4.77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8.38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3634100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SiO2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44.7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45.3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44.8</a:t>
                      </a:r>
                      <a:endParaRPr lang="en-SG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07281695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308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544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569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41781970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Sr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0.344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0.366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0.284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655998528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E6439FA0-89E0-32ED-75DC-4102FBE7A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122020"/>
            <a:ext cx="8035600" cy="1084000"/>
          </a:xfrm>
        </p:spPr>
        <p:txBody>
          <a:bodyPr/>
          <a:lstStyle/>
          <a:p>
            <a:r>
              <a:rPr lang="en-SG" dirty="0"/>
              <a:t>Treatment 2A: Jar testing of HFW pump discharge with CaCl2 and NaOH pH adjustment</a:t>
            </a:r>
          </a:p>
        </p:txBody>
      </p:sp>
    </p:spTree>
    <p:extLst>
      <p:ext uri="{BB962C8B-B14F-4D97-AF65-F5344CB8AC3E}">
        <p14:creationId xmlns:p14="http://schemas.microsoft.com/office/powerpoint/2010/main" val="176703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6BF336-41E1-30DF-6CBB-BD5B6F5FED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05EDA57-C495-5EE1-B5C8-9BE59706C2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0863382"/>
              </p:ext>
            </p:extLst>
          </p:nvPr>
        </p:nvGraphicFramePr>
        <p:xfrm>
          <a:off x="1229433" y="1808522"/>
          <a:ext cx="9497832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2972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1336480031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3402655114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1517782163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713360579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1536243852"/>
                    </a:ext>
                  </a:extLst>
                </a:gridCol>
              </a:tblGrid>
              <a:tr h="72536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CaCl2 dosage (ppm)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NaOH dosage (ppm)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Weight of Wet Sludge (g)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Weight of Dry Sludge (g)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Moisture Content of Wet Sludge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6.108</a:t>
                      </a:r>
                    </a:p>
                  </a:txBody>
                  <a:tcPr anchor="ctr"/>
                </a:tc>
                <a:tc rowSpan="3" gridSpan="2">
                  <a:txBody>
                    <a:bodyPr/>
                    <a:lstStyle/>
                    <a:p>
                      <a:pPr algn="ctr"/>
                      <a:r>
                        <a:rPr lang="en-SG" dirty="0"/>
                        <a:t>Sludge was not dried for this testing, as there is very little to be obtained.</a:t>
                      </a:r>
                    </a:p>
                  </a:txBody>
                  <a:tcPr anchor="ctr"/>
                </a:tc>
                <a:tc rowSpan="3" h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4.003</a:t>
                      </a:r>
                    </a:p>
                  </a:txBody>
                  <a:tcPr anchor="ctr"/>
                </a:tc>
                <a:tc gridSpan="2"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4.141</a:t>
                      </a:r>
                    </a:p>
                  </a:txBody>
                  <a:tcPr anchor="ctr"/>
                </a:tc>
                <a:tc gridSpan="2"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4594C4F8-5046-E735-CDB8-5EA3982D6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2A: Jar testing of HFW pump discharge with CaCl2 and NaOH pH adjustment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CA2796-F53D-3C54-06D8-FA07C9A644CB}"/>
              </a:ext>
            </a:extLst>
          </p:cNvPr>
          <p:cNvSpPr txBox="1"/>
          <p:nvPr/>
        </p:nvSpPr>
        <p:spPr>
          <a:xfrm>
            <a:off x="1229435" y="1439190"/>
            <a:ext cx="766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Sludge collected from vacuum filtration, discarded as no solids are visible.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55143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EC06DB-7157-4973-B1FF-6BDF4719A234}"/>
              </a:ext>
            </a:extLst>
          </p:cNvPr>
          <p:cNvSpPr txBox="1"/>
          <p:nvPr/>
        </p:nvSpPr>
        <p:spPr>
          <a:xfrm>
            <a:off x="205564" y="4677050"/>
            <a:ext cx="36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500mL of HFW Pump Discharge Supernatant for 2500 ppm and 3000 ppm retained</a:t>
            </a:r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97E83F-76A1-4835-8C35-552464489596}"/>
              </a:ext>
            </a:extLst>
          </p:cNvPr>
          <p:cNvSpPr txBox="1"/>
          <p:nvPr/>
        </p:nvSpPr>
        <p:spPr>
          <a:xfrm>
            <a:off x="4267201" y="4677050"/>
            <a:ext cx="36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Added further 1000 ppm of CaCl2 to both jars. (3500, 4000 ppm CaCl2 in total)</a:t>
            </a:r>
            <a:endParaRPr lang="en-SG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6B9304-FD99-4A67-903E-DE6D436E576C}"/>
              </a:ext>
            </a:extLst>
          </p:cNvPr>
          <p:cNvSpPr txBox="1"/>
          <p:nvPr/>
        </p:nvSpPr>
        <p:spPr>
          <a:xfrm>
            <a:off x="8328836" y="4677050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Solution with added flocculant (</a:t>
            </a:r>
            <a:r>
              <a:rPr lang="en-US" dirty="0" err="1"/>
              <a:t>Flopam</a:t>
            </a:r>
            <a:r>
              <a:rPr lang="en-US" dirty="0"/>
              <a:t> AN 905 SH). Precipitates clumped and settled after the addition of flocculant. </a:t>
            </a:r>
            <a:endParaRPr lang="en-SG" dirty="0"/>
          </a:p>
        </p:txBody>
      </p:sp>
      <p:pic>
        <p:nvPicPr>
          <p:cNvPr id="5" name="Picture 4" descr="A picture containing table, indoor, counter, beverage&#10;&#10;Description automatically generated">
            <a:extLst>
              <a:ext uri="{FF2B5EF4-FFF2-40B4-BE49-F238E27FC236}">
                <a16:creationId xmlns:a16="http://schemas.microsoft.com/office/drawing/2014/main" id="{45909AC3-D4E9-3BEB-FB3C-2402464E45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7" t="6262" b="18865"/>
          <a:stretch/>
        </p:blipFill>
        <p:spPr>
          <a:xfrm>
            <a:off x="8328836" y="2343649"/>
            <a:ext cx="3472623" cy="2130654"/>
          </a:xfrm>
          <a:prstGeom prst="rect">
            <a:avLst/>
          </a:prstGeom>
        </p:spPr>
      </p:pic>
      <p:pic>
        <p:nvPicPr>
          <p:cNvPr id="8" name="Picture 7" descr="A picture containing text, indoor, counter, kitchen appliance&#10;&#10;Description automatically generated">
            <a:extLst>
              <a:ext uri="{FF2B5EF4-FFF2-40B4-BE49-F238E27FC236}">
                <a16:creationId xmlns:a16="http://schemas.microsoft.com/office/drawing/2014/main" id="{FDCC40A0-C95F-0448-C066-093CED4D71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90" t="38203" r="17990" b="9581"/>
          <a:stretch/>
        </p:blipFill>
        <p:spPr>
          <a:xfrm>
            <a:off x="171489" y="2331202"/>
            <a:ext cx="3335867" cy="2143101"/>
          </a:xfrm>
          <a:prstGeom prst="rect">
            <a:avLst/>
          </a:prstGeom>
        </p:spPr>
      </p:pic>
      <p:pic>
        <p:nvPicPr>
          <p:cNvPr id="12" name="Picture 11" descr="A picture containing text, indoor, vessel, counter&#10;&#10;Description automatically generated">
            <a:extLst>
              <a:ext uri="{FF2B5EF4-FFF2-40B4-BE49-F238E27FC236}">
                <a16:creationId xmlns:a16="http://schemas.microsoft.com/office/drawing/2014/main" id="{9CCA5763-D120-7A5D-3A9A-600FE211826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35"/>
          <a:stretch/>
        </p:blipFill>
        <p:spPr>
          <a:xfrm>
            <a:off x="4438689" y="2331202"/>
            <a:ext cx="3143791" cy="2130653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824FD848-4AE3-C4F6-25D3-D73D1AAA4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2B: Jar testing of treated water in 2A with CaCl2</a:t>
            </a:r>
          </a:p>
        </p:txBody>
      </p:sp>
    </p:spTree>
    <p:extLst>
      <p:ext uri="{BB962C8B-B14F-4D97-AF65-F5344CB8AC3E}">
        <p14:creationId xmlns:p14="http://schemas.microsoft.com/office/powerpoint/2010/main" val="1467961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343AF2C-A8C3-4201-827A-B2E6B0F5F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965282"/>
              </p:ext>
            </p:extLst>
          </p:nvPr>
        </p:nvGraphicFramePr>
        <p:xfrm>
          <a:off x="1229435" y="1808522"/>
          <a:ext cx="8128002" cy="1697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1965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627369">
                  <a:extLst>
                    <a:ext uri="{9D8B030D-6E8A-4147-A177-3AD203B41FA5}">
                      <a16:colId xmlns:a16="http://schemas.microsoft.com/office/drawing/2014/main" val="133648003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4185169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CaCl2 dosage (ppm)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SG" dirty="0"/>
                        <a:t>NaOH dosage (ppm)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15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2500 + 1000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3000 + 1000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A0E95C-953C-402B-977E-ED57E9226799}"/>
              </a:ext>
            </a:extLst>
          </p:cNvPr>
          <p:cNvSpPr txBox="1"/>
          <p:nvPr/>
        </p:nvSpPr>
        <p:spPr>
          <a:xfrm>
            <a:off x="1229435" y="1381872"/>
            <a:ext cx="363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Chemical precipitation with CaCl2</a:t>
            </a:r>
            <a:endParaRPr lang="en-SG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4350C2-65BE-423A-8EA3-21ACFABBCB3C}"/>
              </a:ext>
            </a:extLst>
          </p:cNvPr>
          <p:cNvSpPr txBox="1"/>
          <p:nvPr/>
        </p:nvSpPr>
        <p:spPr>
          <a:xfrm>
            <a:off x="1229435" y="3881545"/>
            <a:ext cx="6062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Coagulation and flocculation with 1 mg/L anionic polymer </a:t>
            </a:r>
            <a:endParaRPr lang="en-SG" dirty="0"/>
          </a:p>
        </p:txBody>
      </p:sp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27B91631-FD32-4EA2-AEA3-2FB90F8FA0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648038"/>
              </p:ext>
            </p:extLst>
          </p:nvPr>
        </p:nvGraphicFramePr>
        <p:xfrm>
          <a:off x="736600" y="4300934"/>
          <a:ext cx="10152000" cy="1788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651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2239282">
                  <a:extLst>
                    <a:ext uri="{9D8B030D-6E8A-4147-A177-3AD203B41FA5}">
                      <a16:colId xmlns:a16="http://schemas.microsoft.com/office/drawing/2014/main" val="2680568580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95746095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202268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  <a:gridCol w="2430399">
                  <a:extLst>
                    <a:ext uri="{9D8B030D-6E8A-4147-A177-3AD203B41FA5}">
                      <a16:colId xmlns:a16="http://schemas.microsoft.com/office/drawing/2014/main" val="2841462320"/>
                    </a:ext>
                  </a:extLst>
                </a:gridCol>
              </a:tblGrid>
              <a:tr h="318071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CaCl2 dosage (ppm)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SG" dirty="0"/>
                        <a:t>NaOH dosage (ppm)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Polymer used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48143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15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1807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2500 + 1000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1807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3000 + 1000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7.18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D443B123-E486-F64A-E2E0-223F2C429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2B: Jar testing of treated water in 2A with CaCl2</a:t>
            </a:r>
          </a:p>
        </p:txBody>
      </p:sp>
    </p:spTree>
    <p:extLst>
      <p:ext uri="{BB962C8B-B14F-4D97-AF65-F5344CB8AC3E}">
        <p14:creationId xmlns:p14="http://schemas.microsoft.com/office/powerpoint/2010/main" val="850633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7819F6-0AC4-4CF0-0366-C51823E4AE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339D8D1-9364-FD6D-ECE9-DD3CA9306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9794120"/>
              </p:ext>
            </p:extLst>
          </p:nvPr>
        </p:nvGraphicFramePr>
        <p:xfrm>
          <a:off x="1" y="929250"/>
          <a:ext cx="12124266" cy="56313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24557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588642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2616200">
                  <a:extLst>
                    <a:ext uri="{9D8B030D-6E8A-4147-A177-3AD203B41FA5}">
                      <a16:colId xmlns:a16="http://schemas.microsoft.com/office/drawing/2014/main" val="3181785919"/>
                    </a:ext>
                  </a:extLst>
                </a:gridCol>
                <a:gridCol w="2655677">
                  <a:extLst>
                    <a:ext uri="{9D8B030D-6E8A-4147-A177-3AD203B41FA5}">
                      <a16:colId xmlns:a16="http://schemas.microsoft.com/office/drawing/2014/main" val="1761706198"/>
                    </a:ext>
                  </a:extLst>
                </a:gridCol>
                <a:gridCol w="2839190">
                  <a:extLst>
                    <a:ext uri="{9D8B030D-6E8A-4147-A177-3AD203B41FA5}">
                      <a16:colId xmlns:a16="http://schemas.microsoft.com/office/drawing/2014/main" val="297515803"/>
                    </a:ext>
                  </a:extLst>
                </a:gridCol>
              </a:tblGrid>
              <a:tr h="55164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8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Supernatant quality</a:t>
                      </a:r>
                      <a:r>
                        <a:rPr lang="en-SG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 for Jar 1 (Pre-treatment)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2 (Pre-treatment)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Supernatant quality</a:t>
                      </a:r>
                      <a:r>
                        <a:rPr lang="en-SG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 for Jar 1 (Post-treatment)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2 (Post-treatment)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7.32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7.18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52073346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Turbidity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123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131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1.84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4.11 NTU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6.39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6.82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1,446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1,489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2,056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2,005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4.31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4.54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5.98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5.08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NO3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57.3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58.2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53.7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53.2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Al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1183487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Ba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0.204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0.111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0.45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0.351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21074209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B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1.60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91345651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405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423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728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753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Fe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93751694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Mg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1.72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1.81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2.79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2.54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20681658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Ni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3486659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K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4.77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12.8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3634100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SiO2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44.7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45.3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45.0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43.7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07281695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544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567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541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41781970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Sr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0.344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0.366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0.500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0.534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48193937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Zn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0.119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0.114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2393735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E7F1F736-FF82-DE53-F9BF-C2164115A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2B: Jar testing of treated water in 2A with CaCl2</a:t>
            </a:r>
          </a:p>
        </p:txBody>
      </p:sp>
    </p:spTree>
    <p:extLst>
      <p:ext uri="{BB962C8B-B14F-4D97-AF65-F5344CB8AC3E}">
        <p14:creationId xmlns:p14="http://schemas.microsoft.com/office/powerpoint/2010/main" val="808147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6BF336-41E1-30DF-6CBB-BD5B6F5FED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05EDA57-C495-5EE1-B5C8-9BE59706C2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612184"/>
              </p:ext>
            </p:extLst>
          </p:nvPr>
        </p:nvGraphicFramePr>
        <p:xfrm>
          <a:off x="1229433" y="1808522"/>
          <a:ext cx="9497832" cy="1697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2972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1336480031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3402655114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1517782163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713360579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1536243852"/>
                    </a:ext>
                  </a:extLst>
                </a:gridCol>
              </a:tblGrid>
              <a:tr h="72536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CaCl2 dosage (ppm)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Lime dosage (ppm)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Weight of Wet Sludge (g)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Weight of Dry Sludge (g)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Moisture Content of Wet Sludge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2500 + 1000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2.143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0.026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98.8%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3000 + 1000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2.28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0.026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98.9%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6B9B347A-5FC9-BD42-E60D-A0F5CDEFA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2B: Jar testing of treated water in 2A with CaCl2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FB953B-9F5A-E50B-B254-2F71D583BD92}"/>
              </a:ext>
            </a:extLst>
          </p:cNvPr>
          <p:cNvSpPr txBox="1"/>
          <p:nvPr/>
        </p:nvSpPr>
        <p:spPr>
          <a:xfrm>
            <a:off x="1229435" y="1439190"/>
            <a:ext cx="6532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Sludge collected from vacuum filtration and dried in 80C oven.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166987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Procedure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02764F-5BD4-4C28-B81C-826A461FF56B}"/>
              </a:ext>
            </a:extLst>
          </p:cNvPr>
          <p:cNvSpPr/>
          <p:nvPr/>
        </p:nvSpPr>
        <p:spPr>
          <a:xfrm>
            <a:off x="741679" y="1547730"/>
            <a:ext cx="9717773" cy="4391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To each testing jar, pour in 1L of wastewater sample 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To each jar, dose in 4000 - 7000 mg/L of Ca(OH)2 and rapid mix for 30s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Slow mix for 30 min, measure pH every 15 min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Dose 1mg/L for each of the AN905 polymer (anionic) in each jar and further slower mix (30 rpm) for 30 min. Measure pH every 15 min 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Stop mixing and leave the solids to settle over 60 min </a:t>
            </a: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SG" dirty="0">
                <a:latin typeface="Calibri" panose="020F0502020204030204" pitchFamily="34" charset="0"/>
                <a:ea typeface="DengXian" panose="02010600030101010101" pitchFamily="2" charset="-122"/>
              </a:rPr>
              <a:t>Observe sludge settling and measure sludge height every 15 min (if applicable)</a:t>
            </a: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Measure turbidity of supernatant and collect the sludge 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For the jar with the lowest supernatant turbidity reading, filter out the supernatant through 0.45 um filter and send for analysis and collect the sludge generated 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pPr marL="342900" marR="0" lvl="0" indent="-342900">
              <a:lnSpc>
                <a:spcPct val="10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For the sludge collected, filter out using 1.5 µm filter. Collect the sludge, dry sample for XRF analysis. 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63193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EC06DB-7157-4973-B1FF-6BDF4719A234}"/>
              </a:ext>
            </a:extLst>
          </p:cNvPr>
          <p:cNvSpPr txBox="1"/>
          <p:nvPr/>
        </p:nvSpPr>
        <p:spPr>
          <a:xfrm>
            <a:off x="205564" y="4677050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HFW Pump Discharge solution in different jars </a:t>
            </a:r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97E83F-76A1-4835-8C35-552464489596}"/>
              </a:ext>
            </a:extLst>
          </p:cNvPr>
          <p:cNvSpPr txBox="1"/>
          <p:nvPr/>
        </p:nvSpPr>
        <p:spPr>
          <a:xfrm>
            <a:off x="4267201" y="4677050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HFW Pump Discharge adjusted pH to &gt;8 with Lime, added CaCl2 at different dosages (1500, 2000, 2500 ppm)</a:t>
            </a:r>
            <a:endParaRPr lang="en-SG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6B9304-FD99-4A67-903E-DE6D436E576C}"/>
              </a:ext>
            </a:extLst>
          </p:cNvPr>
          <p:cNvSpPr txBox="1"/>
          <p:nvPr/>
        </p:nvSpPr>
        <p:spPr>
          <a:xfrm>
            <a:off x="8328836" y="4677050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Solution with added flocculant (</a:t>
            </a:r>
            <a:r>
              <a:rPr lang="en-US" dirty="0" err="1"/>
              <a:t>Flopam</a:t>
            </a:r>
            <a:r>
              <a:rPr lang="en-US" dirty="0"/>
              <a:t> AN 905 SH). Precipitates clumped and settled after the addition of flocculant. </a:t>
            </a:r>
            <a:endParaRPr lang="en-SG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63355DF-7FC2-A88B-574D-C89C9E493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3: Jar testing of HFW pump discharge with CaCl2 and lime pH adjustment</a:t>
            </a:r>
          </a:p>
        </p:txBody>
      </p:sp>
      <p:pic>
        <p:nvPicPr>
          <p:cNvPr id="12" name="Picture 11" descr="A picture containing text, indoor, open&#10;&#10;Description automatically generated">
            <a:extLst>
              <a:ext uri="{FF2B5EF4-FFF2-40B4-BE49-F238E27FC236}">
                <a16:creationId xmlns:a16="http://schemas.microsoft.com/office/drawing/2014/main" id="{A7A0C344-5592-D929-0D90-8CA25AF607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0" r="3833" b="14501"/>
          <a:stretch/>
        </p:blipFill>
        <p:spPr>
          <a:xfrm>
            <a:off x="8119533" y="2180950"/>
            <a:ext cx="3866903" cy="1812125"/>
          </a:xfrm>
          <a:prstGeom prst="rect">
            <a:avLst/>
          </a:prstGeom>
        </p:spPr>
      </p:pic>
      <p:pic>
        <p:nvPicPr>
          <p:cNvPr id="17" name="Picture 1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CE63AD22-8A06-57E2-D72A-5B9F44CE78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9" r="18337"/>
          <a:stretch/>
        </p:blipFill>
        <p:spPr>
          <a:xfrm rot="10800000">
            <a:off x="4357967" y="2075687"/>
            <a:ext cx="3321300" cy="2119464"/>
          </a:xfrm>
          <a:prstGeom prst="rect">
            <a:avLst/>
          </a:prstGeom>
        </p:spPr>
      </p:pic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AD184306-9AF9-CD09-A3B2-03B01DC6E7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35" r="17881"/>
          <a:stretch/>
        </p:blipFill>
        <p:spPr>
          <a:xfrm>
            <a:off x="561164" y="2180950"/>
            <a:ext cx="2946400" cy="211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037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343AF2C-A8C3-4201-827A-B2E6B0F5F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6421668"/>
              </p:ext>
            </p:extLst>
          </p:nvPr>
        </p:nvGraphicFramePr>
        <p:xfrm>
          <a:off x="1229435" y="1808522"/>
          <a:ext cx="8128001" cy="2164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33648003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141851697"/>
                    </a:ext>
                  </a:extLst>
                </a:gridCol>
                <a:gridCol w="1425469">
                  <a:extLst>
                    <a:ext uri="{9D8B030D-6E8A-4147-A177-3AD203B41FA5}">
                      <a16:colId xmlns:a16="http://schemas.microsoft.com/office/drawing/2014/main" val="1267564052"/>
                    </a:ext>
                  </a:extLst>
                </a:gridCol>
                <a:gridCol w="896817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CaCl2 dosage (ppm)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SG" dirty="0"/>
                        <a:t>Lime dosage (ppm)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5198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Initial pH adjustment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15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550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8.66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8.19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8.92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9.1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8.59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9.15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9.3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800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10.43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10.02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10.41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10.52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A0E95C-953C-402B-977E-ED57E9226799}"/>
              </a:ext>
            </a:extLst>
          </p:cNvPr>
          <p:cNvSpPr txBox="1"/>
          <p:nvPr/>
        </p:nvSpPr>
        <p:spPr>
          <a:xfrm>
            <a:off x="1229435" y="1381872"/>
            <a:ext cx="576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Chemical precipitation with pH adjustment, then CaCl2</a:t>
            </a:r>
            <a:endParaRPr lang="en-SG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4350C2-65BE-423A-8EA3-21ACFABBCB3C}"/>
              </a:ext>
            </a:extLst>
          </p:cNvPr>
          <p:cNvSpPr txBox="1"/>
          <p:nvPr/>
        </p:nvSpPr>
        <p:spPr>
          <a:xfrm>
            <a:off x="1229435" y="3881545"/>
            <a:ext cx="6062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Coagulation and flocculation with 1 mg/L anionic polymer </a:t>
            </a:r>
            <a:endParaRPr lang="en-SG" dirty="0"/>
          </a:p>
        </p:txBody>
      </p:sp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27B91631-FD32-4EA2-AEA3-2FB90F8FA0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48860"/>
              </p:ext>
            </p:extLst>
          </p:nvPr>
        </p:nvGraphicFramePr>
        <p:xfrm>
          <a:off x="736600" y="4243021"/>
          <a:ext cx="10152000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651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197883">
                  <a:extLst>
                    <a:ext uri="{9D8B030D-6E8A-4147-A177-3AD203B41FA5}">
                      <a16:colId xmlns:a16="http://schemas.microsoft.com/office/drawing/2014/main" val="2680568580"/>
                    </a:ext>
                  </a:extLst>
                </a:gridCol>
                <a:gridCol w="1202267">
                  <a:extLst>
                    <a:ext uri="{9D8B030D-6E8A-4147-A177-3AD203B41FA5}">
                      <a16:colId xmlns:a16="http://schemas.microsoft.com/office/drawing/2014/main" val="3957460958"/>
                    </a:ext>
                  </a:extLst>
                </a:gridCol>
                <a:gridCol w="1473200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507066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515534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  <a:gridCol w="2430399">
                  <a:extLst>
                    <a:ext uri="{9D8B030D-6E8A-4147-A177-3AD203B41FA5}">
                      <a16:colId xmlns:a16="http://schemas.microsoft.com/office/drawing/2014/main" val="2841462320"/>
                    </a:ext>
                  </a:extLst>
                </a:gridCol>
              </a:tblGrid>
              <a:tr h="318071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CaCl2 dosage (ppm)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SG" dirty="0"/>
                        <a:t>Lime dosage (ppm)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Polymer used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48143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15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1807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550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1807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9.28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1807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800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10.52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10.49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10.47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14" name="Title 1">
            <a:extLst>
              <a:ext uri="{FF2B5EF4-FFF2-40B4-BE49-F238E27FC236}">
                <a16:creationId xmlns:a16="http://schemas.microsoft.com/office/drawing/2014/main" id="{B1567E40-DA7D-5884-00AF-2E73CB7B4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3: Jar testing of HFW pump discharge with CaCl2 and lime pH adjustment</a:t>
            </a:r>
          </a:p>
        </p:txBody>
      </p:sp>
    </p:spTree>
    <p:extLst>
      <p:ext uri="{BB962C8B-B14F-4D97-AF65-F5344CB8AC3E}">
        <p14:creationId xmlns:p14="http://schemas.microsoft.com/office/powerpoint/2010/main" val="19943312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7819F6-0AC4-4CF0-0366-C51823E4AE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22</a:t>
            </a:fld>
            <a:endParaRPr lang="en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339D8D1-9364-FD6D-ECE9-DD3CA9306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1581102"/>
              </p:ext>
            </p:extLst>
          </p:nvPr>
        </p:nvGraphicFramePr>
        <p:xfrm>
          <a:off x="550333" y="941824"/>
          <a:ext cx="11091333" cy="53491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46963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808349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2312007">
                  <a:extLst>
                    <a:ext uri="{9D8B030D-6E8A-4147-A177-3AD203B41FA5}">
                      <a16:colId xmlns:a16="http://schemas.microsoft.com/office/drawing/2014/main" val="3181785919"/>
                    </a:ext>
                  </a:extLst>
                </a:gridCol>
                <a:gridCol w="2312007">
                  <a:extLst>
                    <a:ext uri="{9D8B030D-6E8A-4147-A177-3AD203B41FA5}">
                      <a16:colId xmlns:a16="http://schemas.microsoft.com/office/drawing/2014/main" val="1761706198"/>
                    </a:ext>
                  </a:extLst>
                </a:gridCol>
                <a:gridCol w="2312007">
                  <a:extLst>
                    <a:ext uri="{9D8B030D-6E8A-4147-A177-3AD203B41FA5}">
                      <a16:colId xmlns:a16="http://schemas.microsoft.com/office/drawing/2014/main" val="297515803"/>
                    </a:ext>
                  </a:extLst>
                </a:gridCol>
              </a:tblGrid>
              <a:tr h="55164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8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Concentration, in-house measurement (ppm)</a:t>
                      </a:r>
                      <a:endParaRPr lang="en-SG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Supernatant quality</a:t>
                      </a:r>
                      <a:r>
                        <a:rPr lang="en-SG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 for Jar 1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2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3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3.42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9.08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9.28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10.47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52073346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Turbidity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154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3.64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9.31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15.9 NTU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455.8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18.6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11.2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10.4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251.3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888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1,160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1,458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30.6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6.86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7.03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10.2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NO3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61.6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58.3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58.8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57.0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Al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10.9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0.195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0.313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2.46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1183487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Ba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0.103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0.107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0.111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94131164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B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0.778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1.29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1.13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1.03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91345651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4.09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294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454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677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9462887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Fe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0.129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93751694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Mg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0.688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1.61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1.92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2.15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20681658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Ni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0.52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34866593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K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8.31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5.78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14.0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3634100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SiO2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13.3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4.17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0.873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07281695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308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294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292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293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41781970"/>
                  </a:ext>
                </a:extLst>
              </a:tr>
              <a:tr h="2822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Sr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0.269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0.389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0.491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11048270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DB7B6F83-11EA-6A73-73A5-79CE715E7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147421"/>
            <a:ext cx="8035600" cy="1084000"/>
          </a:xfrm>
        </p:spPr>
        <p:txBody>
          <a:bodyPr/>
          <a:lstStyle/>
          <a:p>
            <a:r>
              <a:rPr lang="en-SG" dirty="0"/>
              <a:t>Treatment 3: Jar testing of HFW pump discharge with CaCl2 and lime pH adjustment</a:t>
            </a:r>
          </a:p>
        </p:txBody>
      </p:sp>
    </p:spTree>
    <p:extLst>
      <p:ext uri="{BB962C8B-B14F-4D97-AF65-F5344CB8AC3E}">
        <p14:creationId xmlns:p14="http://schemas.microsoft.com/office/powerpoint/2010/main" val="33487254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6BF336-41E1-30DF-6CBB-BD5B6F5FED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23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05EDA57-C495-5EE1-B5C8-9BE59706C2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8917787"/>
              </p:ext>
            </p:extLst>
          </p:nvPr>
        </p:nvGraphicFramePr>
        <p:xfrm>
          <a:off x="1229433" y="1808522"/>
          <a:ext cx="9497832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2972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1336480031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3402655114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1517782163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713360579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1536243852"/>
                    </a:ext>
                  </a:extLst>
                </a:gridCol>
              </a:tblGrid>
              <a:tr h="72536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CaCl2 dosage (ppm)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Lime dosage (ppm)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Weight of Wet Sludge (g)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Weight of Dry Sludge (g)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Moisture Content of Wet Sludge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550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4.484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1.223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72.7%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5.575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2.15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61.4%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800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4.754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1.346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71.7%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D908BD5C-E6E3-B0E9-7ECD-57E63DA1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3: Jar testing of HFW pump discharge with CaCl2 and lime pH adjustment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6A6D8-5C47-EDA2-0A38-3510F78077A8}"/>
              </a:ext>
            </a:extLst>
          </p:cNvPr>
          <p:cNvSpPr txBox="1"/>
          <p:nvPr/>
        </p:nvSpPr>
        <p:spPr>
          <a:xfrm>
            <a:off x="1229435" y="1439190"/>
            <a:ext cx="6532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Sludge collected from vacuum filtration and dried in 80C oven.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88491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HFW Incoming with Lime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C02916-3048-4637-8583-70D32EA0FDE3}"/>
              </a:ext>
            </a:extLst>
          </p:cNvPr>
          <p:cNvSpPr txBox="1"/>
          <p:nvPr/>
        </p:nvSpPr>
        <p:spPr>
          <a:xfrm>
            <a:off x="828570" y="5146158"/>
            <a:ext cx="36856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Incoming HFW with added lime in </a:t>
            </a:r>
          </a:p>
          <a:p>
            <a:r>
              <a:rPr lang="en-US" dirty="0"/>
              <a:t>different dosages </a:t>
            </a:r>
          </a:p>
          <a:p>
            <a:r>
              <a:rPr lang="en-US" dirty="0"/>
              <a:t>(5000 ppm, 6000 ppm, 7000 ppm)</a:t>
            </a:r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7A48B9-B45D-464B-B7D5-A1BBDF9172E1}"/>
              </a:ext>
            </a:extLst>
          </p:cNvPr>
          <p:cNvSpPr txBox="1"/>
          <p:nvPr/>
        </p:nvSpPr>
        <p:spPr>
          <a:xfrm>
            <a:off x="6037247" y="5146158"/>
            <a:ext cx="426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Solution after the addition of Flocculant (AN 905 SH) Precipitates clumped and settled after the addition of flocculant. </a:t>
            </a:r>
            <a:endParaRPr lang="en-SG" dirty="0"/>
          </a:p>
        </p:txBody>
      </p:sp>
      <p:pic>
        <p:nvPicPr>
          <p:cNvPr id="5" name="Picture 4" descr="A picture containing text, appliance&#10;&#10;Description automatically generated">
            <a:extLst>
              <a:ext uri="{FF2B5EF4-FFF2-40B4-BE49-F238E27FC236}">
                <a16:creationId xmlns:a16="http://schemas.microsoft.com/office/drawing/2014/main" id="{562573C1-1AFE-5DCA-0DC6-404FBCB22D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2" r="8402"/>
          <a:stretch/>
        </p:blipFill>
        <p:spPr>
          <a:xfrm>
            <a:off x="323605" y="2059267"/>
            <a:ext cx="4695554" cy="2760013"/>
          </a:xfrm>
          <a:prstGeom prst="rect">
            <a:avLst/>
          </a:prstGeom>
        </p:spPr>
      </p:pic>
      <p:pic>
        <p:nvPicPr>
          <p:cNvPr id="7" name="Picture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E4E9E289-BAE9-51DB-875D-0CF8F4F900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835" b="17752"/>
          <a:stretch/>
        </p:blipFill>
        <p:spPr>
          <a:xfrm>
            <a:off x="5134647" y="2048993"/>
            <a:ext cx="6072400" cy="282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770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HFW Incoming with Lime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343AF2C-A8C3-4201-827A-B2E6B0F5F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333246"/>
              </p:ext>
            </p:extLst>
          </p:nvPr>
        </p:nvGraphicFramePr>
        <p:xfrm>
          <a:off x="1229435" y="1808522"/>
          <a:ext cx="8128000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4456768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SG" dirty="0"/>
                        <a:t>Lime dosage (ppm)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15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12.6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12.5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12.6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12.5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12.6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12.5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A0E95C-953C-402B-977E-ED57E9226799}"/>
              </a:ext>
            </a:extLst>
          </p:cNvPr>
          <p:cNvSpPr txBox="1"/>
          <p:nvPr/>
        </p:nvSpPr>
        <p:spPr>
          <a:xfrm>
            <a:off x="1229435" y="1439190"/>
            <a:ext cx="5643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Chemical precipitation with different ppm of Ca(OH)2</a:t>
            </a:r>
            <a:endParaRPr lang="en-SG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4350C2-65BE-423A-8EA3-21ACFABBCB3C}"/>
              </a:ext>
            </a:extLst>
          </p:cNvPr>
          <p:cNvSpPr txBox="1"/>
          <p:nvPr/>
        </p:nvSpPr>
        <p:spPr>
          <a:xfrm>
            <a:off x="1229435" y="3921659"/>
            <a:ext cx="8191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Coagulation and flocculation with 1 mg/L anionic polymer (</a:t>
            </a:r>
            <a:r>
              <a:rPr lang="en-US" sz="1800" dirty="0" err="1"/>
              <a:t>Flopam</a:t>
            </a:r>
            <a:r>
              <a:rPr lang="en-US" sz="1800" dirty="0"/>
              <a:t> AN 905 SH)</a:t>
            </a:r>
            <a:endParaRPr lang="en-SG" sz="1800" dirty="0"/>
          </a:p>
        </p:txBody>
      </p:sp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27B91631-FD32-4EA2-AEA3-2FB90F8FA0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982467"/>
              </p:ext>
            </p:extLst>
          </p:nvPr>
        </p:nvGraphicFramePr>
        <p:xfrm>
          <a:off x="1229435" y="4291485"/>
          <a:ext cx="9921785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4216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534216">
                  <a:extLst>
                    <a:ext uri="{9D8B030D-6E8A-4147-A177-3AD203B41FA5}">
                      <a16:colId xmlns:a16="http://schemas.microsoft.com/office/drawing/2014/main" val="8707048"/>
                    </a:ext>
                  </a:extLst>
                </a:gridCol>
                <a:gridCol w="1555437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659134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555437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  <a:gridCol w="2083345">
                  <a:extLst>
                    <a:ext uri="{9D8B030D-6E8A-4147-A177-3AD203B41FA5}">
                      <a16:colId xmlns:a16="http://schemas.microsoft.com/office/drawing/2014/main" val="2841462320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SG" dirty="0"/>
                        <a:t>Lime dosage (ppm)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Polymer used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15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5000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67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61E3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12.5</a:t>
                      </a:r>
                      <a:endParaRPr kumimoji="0" lang="en-SG" sz="1867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61E3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67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61E3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12.5</a:t>
                      </a:r>
                      <a:endParaRPr kumimoji="0" lang="en-SG" sz="1867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61E3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67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61E3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12.5</a:t>
                      </a:r>
                      <a:endParaRPr kumimoji="0" lang="en-SG" sz="1867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61E3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67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61E3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12.5</a:t>
                      </a:r>
                      <a:endParaRPr kumimoji="0" lang="en-SG" sz="1867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61E3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67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61E3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12.5</a:t>
                      </a:r>
                      <a:endParaRPr kumimoji="0" lang="en-SG" sz="1867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61E3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67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61E3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12.5</a:t>
                      </a:r>
                      <a:endParaRPr kumimoji="0" lang="en-SG" sz="1867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61E3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7000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67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61E3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12.5</a:t>
                      </a:r>
                      <a:endParaRPr kumimoji="0" lang="en-SG" sz="1867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61E3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67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61E3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12.5</a:t>
                      </a:r>
                      <a:endParaRPr kumimoji="0" lang="en-SG" sz="1867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61E3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67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1E3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12.5</a:t>
                      </a:r>
                      <a:endParaRPr kumimoji="0" lang="en-SG" sz="1867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61E3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9076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2C4F4-DFAB-F2A9-DEDC-D9D1BDEE0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HFW Incoming with Lime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7819F6-0AC4-4CF0-0366-C51823E4AE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339D8D1-9364-FD6D-ECE9-DD3CA9306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75930"/>
              </p:ext>
            </p:extLst>
          </p:nvPr>
        </p:nvGraphicFramePr>
        <p:xfrm>
          <a:off x="733425" y="1321799"/>
          <a:ext cx="10676606" cy="53144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74729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2565541">
                  <a:extLst>
                    <a:ext uri="{9D8B030D-6E8A-4147-A177-3AD203B41FA5}">
                      <a16:colId xmlns:a16="http://schemas.microsoft.com/office/drawing/2014/main" val="3452429696"/>
                    </a:ext>
                  </a:extLst>
                </a:gridCol>
                <a:gridCol w="2112112">
                  <a:extLst>
                    <a:ext uri="{9D8B030D-6E8A-4147-A177-3AD203B41FA5}">
                      <a16:colId xmlns:a16="http://schemas.microsoft.com/office/drawing/2014/main" val="3181785919"/>
                    </a:ext>
                  </a:extLst>
                </a:gridCol>
                <a:gridCol w="2112112">
                  <a:extLst>
                    <a:ext uri="{9D8B030D-6E8A-4147-A177-3AD203B41FA5}">
                      <a16:colId xmlns:a16="http://schemas.microsoft.com/office/drawing/2014/main" val="1761706198"/>
                    </a:ext>
                  </a:extLst>
                </a:gridCol>
                <a:gridCol w="2112112">
                  <a:extLst>
                    <a:ext uri="{9D8B030D-6E8A-4147-A177-3AD203B41FA5}">
                      <a16:colId xmlns:a16="http://schemas.microsoft.com/office/drawing/2014/main" val="297515803"/>
                    </a:ext>
                  </a:extLst>
                </a:gridCol>
              </a:tblGrid>
              <a:tr h="80197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8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Concentration based on in-house measurement (ppm)</a:t>
                      </a:r>
                      <a:endParaRPr lang="en-SG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Supernatant quality</a:t>
                      </a:r>
                      <a:r>
                        <a:rPr lang="en-SG" sz="1800" b="1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 for Jar 1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2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Supernatant quality</a:t>
                      </a:r>
                      <a:r>
                        <a:rPr lang="en-SG" sz="18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 for Jar 3</a:t>
                      </a:r>
                      <a:endParaRPr lang="en-US" sz="18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Lime dosage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-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5000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6000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7000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84400520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pH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3.27</a:t>
                      </a:r>
                      <a:endParaRPr kumimoji="0" lang="en-SG" sz="18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12.49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12.39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12.51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52073346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Conductivity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2,132 µS/cm</a:t>
                      </a:r>
                      <a:endParaRPr kumimoji="0" lang="en-SG" sz="18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10680 </a:t>
                      </a:r>
                      <a:r>
                        <a:rPr kumimoji="0" lang="en-US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kumimoji="0" lang="en-SG" sz="18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10220 </a:t>
                      </a:r>
                      <a:r>
                        <a:rPr kumimoji="0" lang="en-US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kumimoji="0" lang="en-SG" sz="18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10330 </a:t>
                      </a:r>
                      <a:r>
                        <a:rPr kumimoji="0" lang="en-US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  <a:endParaRPr kumimoji="0" lang="en-SG" sz="18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61579761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Turbidity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154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23.7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9.8 NTU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10.4 NTU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06729716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555.8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8.516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7.875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7.371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Cl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245.1</a:t>
                      </a:r>
                      <a:endParaRPr kumimoji="0" lang="en-SG" sz="18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88.446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36.321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36.69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15278813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SO4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41.562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13.358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9.666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99941947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NO3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82.1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76.863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78.483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77.662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NH3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6.1</a:t>
                      </a:r>
                      <a:endParaRPr kumimoji="0" lang="en-SG" sz="18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4.8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5.3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3.4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  <a:tr h="3004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Ca</a:t>
                      </a:r>
                      <a:endParaRPr lang="en-SG" sz="1800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2.35</a:t>
                      </a:r>
                      <a:endParaRPr kumimoji="0" lang="en-SG" sz="1800" b="0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421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694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633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18078894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Fe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0.171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kumimoji="0" lang="en-SG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kumimoji="0" lang="en-SG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07736668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Mg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0.776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kumimoji="0" lang="en-SG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23859655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Ni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0.581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kumimoji="0" lang="en-SG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  <a:endParaRPr kumimoji="0" lang="en-SG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0379499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K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0.813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8.82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5.05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5.42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3634100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SiO2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19.8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&lt;0.1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86044436"/>
                  </a:ext>
                </a:extLst>
              </a:tr>
              <a:tr h="2735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SG" sz="1800" dirty="0">
                          <a:effectLst/>
                          <a:latin typeface="+mj-lt"/>
                          <a:ea typeface="Calibri" panose="020F0502020204030204" pitchFamily="34" charset="0"/>
                          <a:cs typeface="Calibri Light" panose="020F0302020204030204" pitchFamily="34" charset="0"/>
                        </a:rPr>
                        <a:t>Na</a:t>
                      </a: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504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614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639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SG" sz="1800" b="0" i="0" u="none" strike="noStrike" kern="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581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41781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80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75A9D-A2F3-D9F0-1342-03E4EB093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Jar testing of HFW Incoming with Lime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6BF336-41E1-30DF-6CBB-BD5B6F5FED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05EDA57-C495-5EE1-B5C8-9BE59706C2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0018534"/>
              </p:ext>
            </p:extLst>
          </p:nvPr>
        </p:nvGraphicFramePr>
        <p:xfrm>
          <a:off x="1229434" y="1808522"/>
          <a:ext cx="8549565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913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709913">
                  <a:extLst>
                    <a:ext uri="{9D8B030D-6E8A-4147-A177-3AD203B41FA5}">
                      <a16:colId xmlns:a16="http://schemas.microsoft.com/office/drawing/2014/main" val="1336480031"/>
                    </a:ext>
                  </a:extLst>
                </a:gridCol>
                <a:gridCol w="1709913">
                  <a:extLst>
                    <a:ext uri="{9D8B030D-6E8A-4147-A177-3AD203B41FA5}">
                      <a16:colId xmlns:a16="http://schemas.microsoft.com/office/drawing/2014/main" val="1517782163"/>
                    </a:ext>
                  </a:extLst>
                </a:gridCol>
                <a:gridCol w="1709913">
                  <a:extLst>
                    <a:ext uri="{9D8B030D-6E8A-4147-A177-3AD203B41FA5}">
                      <a16:colId xmlns:a16="http://schemas.microsoft.com/office/drawing/2014/main" val="713360579"/>
                    </a:ext>
                  </a:extLst>
                </a:gridCol>
                <a:gridCol w="1709913">
                  <a:extLst>
                    <a:ext uri="{9D8B030D-6E8A-4147-A177-3AD203B41FA5}">
                      <a16:colId xmlns:a16="http://schemas.microsoft.com/office/drawing/2014/main" val="1536243852"/>
                    </a:ext>
                  </a:extLst>
                </a:gridCol>
              </a:tblGrid>
              <a:tr h="72536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Lime dosage (ppm)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Weight of Wet Sludge (g)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Weight of Dry Sludge (g)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Moisture Content of Wet Sludge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11.985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4.037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66.3%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13.304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4.851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63.5%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14.051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5.745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59.1%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D643846-4CF4-97AB-9D16-6914B4F13877}"/>
              </a:ext>
            </a:extLst>
          </p:cNvPr>
          <p:cNvSpPr txBox="1"/>
          <p:nvPr/>
        </p:nvSpPr>
        <p:spPr>
          <a:xfrm>
            <a:off x="1229435" y="1439190"/>
            <a:ext cx="6532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Sludge collected from vacuum filtration and dried in 80C oven.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628367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Analysis of HFW Pump Discharge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pic>
        <p:nvPicPr>
          <p:cNvPr id="5" name="Picture 4" descr="A picture containing text, bottle, indoor, counter&#10;&#10;Description automatically generated">
            <a:extLst>
              <a:ext uri="{FF2B5EF4-FFF2-40B4-BE49-F238E27FC236}">
                <a16:creationId xmlns:a16="http://schemas.microsoft.com/office/drawing/2014/main" id="{C46B21B6-0B3D-4F26-8A66-E9EC27F95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2433" y="3754939"/>
            <a:ext cx="3657600" cy="2743200"/>
          </a:xfrm>
          <a:prstGeom prst="rect">
            <a:avLst/>
          </a:prstGeom>
          <a:ln>
            <a:solidFill>
              <a:schemeClr val="tx2">
                <a:lumMod val="10000"/>
              </a:schemeClr>
            </a:solidFill>
          </a:ln>
        </p:spPr>
      </p:pic>
      <p:pic>
        <p:nvPicPr>
          <p:cNvPr id="10" name="Picture 9" descr="A picture containing indoor, glass, clear, silver&#10;&#10;Description automatically generated">
            <a:extLst>
              <a:ext uri="{FF2B5EF4-FFF2-40B4-BE49-F238E27FC236}">
                <a16:creationId xmlns:a16="http://schemas.microsoft.com/office/drawing/2014/main" id="{067D40BB-6593-44D7-9160-A0E80BF766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62033" y="1523719"/>
            <a:ext cx="2438400" cy="1828800"/>
          </a:xfrm>
          <a:prstGeom prst="rect">
            <a:avLst/>
          </a:prstGeom>
          <a:ln>
            <a:solidFill>
              <a:schemeClr val="tx2">
                <a:lumMod val="10000"/>
              </a:schemeClr>
            </a:solidFill>
          </a:ln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30CF7A9-AF68-4AEB-A913-27FF9DE3A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189844"/>
              </p:ext>
            </p:extLst>
          </p:nvPr>
        </p:nvGraphicFramePr>
        <p:xfrm>
          <a:off x="4341329" y="1732132"/>
          <a:ext cx="2914874" cy="38404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2808">
                  <a:extLst>
                    <a:ext uri="{9D8B030D-6E8A-4147-A177-3AD203B41FA5}">
                      <a16:colId xmlns:a16="http://schemas.microsoft.com/office/drawing/2014/main" val="5505462"/>
                    </a:ext>
                  </a:extLst>
                </a:gridCol>
                <a:gridCol w="1812066">
                  <a:extLst>
                    <a:ext uri="{9D8B030D-6E8A-4147-A177-3AD203B41FA5}">
                      <a16:colId xmlns:a16="http://schemas.microsoft.com/office/drawing/2014/main" val="3312538427"/>
                    </a:ext>
                  </a:extLst>
                </a:gridCol>
              </a:tblGrid>
              <a:tr h="55571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Calibri Light" panose="020F0302020204030204" pitchFamily="34" charset="0"/>
                          <a:sym typeface="Arial"/>
                        </a:rPr>
                        <a:t>Concentration based on in-house measurement (ppm)</a:t>
                      </a:r>
                      <a:endParaRPr lang="en-SG" sz="1400" b="1" dirty="0">
                        <a:effectLst/>
                        <a:latin typeface="+mj-lt"/>
                        <a:ea typeface="Calibri" panose="020F05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09716513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F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455.8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650438991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251.3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170446027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SO4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30.6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118233957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I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734619917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NO3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61.6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541090947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NH3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65814176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10.9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35232679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B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0.778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11506808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4.09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95319988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Fe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0.129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7387684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Mg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0.688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71144299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Ni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0.52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96572377"/>
                  </a:ext>
                </a:extLst>
              </a:tr>
              <a:tr h="20378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K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1.5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92745403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SiO2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55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35971227"/>
                  </a:ext>
                </a:extLst>
              </a:tr>
              <a:tr h="18524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Na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308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3509606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DFF5429-4D4B-85D0-0794-E5DCA8B136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587391"/>
              </p:ext>
            </p:extLst>
          </p:nvPr>
        </p:nvGraphicFramePr>
        <p:xfrm>
          <a:off x="307896" y="1732132"/>
          <a:ext cx="3537203" cy="25889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00404">
                  <a:extLst>
                    <a:ext uri="{9D8B030D-6E8A-4147-A177-3AD203B41FA5}">
                      <a16:colId xmlns:a16="http://schemas.microsoft.com/office/drawing/2014/main" val="371421046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77065668"/>
                    </a:ext>
                  </a:extLst>
                </a:gridCol>
                <a:gridCol w="711199">
                  <a:extLst>
                    <a:ext uri="{9D8B030D-6E8A-4147-A177-3AD203B41FA5}">
                      <a16:colId xmlns:a16="http://schemas.microsoft.com/office/drawing/2014/main" val="1246061695"/>
                    </a:ext>
                  </a:extLst>
                </a:gridCol>
              </a:tblGrid>
              <a:tr h="296518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Elements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Characteristics based on in-house measurements</a:t>
                      </a:r>
                      <a:endParaRPr lang="en-SG" sz="1400" b="1" i="0" u="none" strike="noStrike" cap="none" dirty="0">
                        <a:solidFill>
                          <a:schemeClr val="lt1"/>
                        </a:solidFill>
                        <a:effectLst/>
                        <a:latin typeface="+mj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28308" marR="28308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Units</a:t>
                      </a:r>
                    </a:p>
                  </a:txBody>
                  <a:tcPr marL="28308" marR="28308" marT="0" marB="0" anchor="ctr"/>
                </a:tc>
                <a:extLst>
                  <a:ext uri="{0D108BD9-81ED-4DB2-BD59-A6C34878D82A}">
                    <a16:rowId xmlns:a16="http://schemas.microsoft.com/office/drawing/2014/main" val="2543150527"/>
                  </a:ext>
                </a:extLst>
              </a:tr>
              <a:tr h="113844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pH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3.42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32719747"/>
                  </a:ext>
                </a:extLst>
              </a:tr>
              <a:tr h="113844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Conductivity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1794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µS/cm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1247489"/>
                  </a:ext>
                </a:extLst>
              </a:tr>
              <a:tr h="227687"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Colour (True)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350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Pt/Co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38266419"/>
                  </a:ext>
                </a:extLst>
              </a:tr>
              <a:tr h="19767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TDS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956.9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mg/l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24183380"/>
                  </a:ext>
                </a:extLst>
              </a:tr>
              <a:tr h="19767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Turbidity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154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NTU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73768799"/>
                  </a:ext>
                </a:extLst>
              </a:tr>
              <a:tr h="19767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TSS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83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mg/l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28064744"/>
                  </a:ext>
                </a:extLst>
              </a:tr>
              <a:tr h="19767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TOC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26.71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mg/l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62124390"/>
                  </a:ext>
                </a:extLst>
              </a:tr>
              <a:tr h="197678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COD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277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O</a:t>
                      </a:r>
                      <a:r>
                        <a:rPr lang="en-SG" sz="1400" b="0" i="0" u="none" strike="noStrike" cap="none" baseline="-25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2</a:t>
                      </a:r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 mg/l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67615284"/>
                  </a:ext>
                </a:extLst>
              </a:tr>
              <a:tr h="227687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SG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Total Chlorine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1.16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SG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  <a:sym typeface="Arial"/>
                        </a:rPr>
                        <a:t>mg/l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008258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5411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A19E-9AA0-4AA4-A652-FAB2EF51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Treatment 1: Jar testing of HFW pump discharge with Lime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EC06DB-7157-4973-B1FF-6BDF4719A234}"/>
              </a:ext>
            </a:extLst>
          </p:cNvPr>
          <p:cNvSpPr txBox="1"/>
          <p:nvPr/>
        </p:nvSpPr>
        <p:spPr>
          <a:xfrm>
            <a:off x="205564" y="4677050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HFW Pump Discharge solution in different jars </a:t>
            </a:r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97E83F-76A1-4835-8C35-552464489596}"/>
              </a:ext>
            </a:extLst>
          </p:cNvPr>
          <p:cNvSpPr txBox="1"/>
          <p:nvPr/>
        </p:nvSpPr>
        <p:spPr>
          <a:xfrm>
            <a:off x="4267201" y="4677050"/>
            <a:ext cx="36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HFW Pump Discharge with added lime at different dosages (4000, 5000, 6000 ppm)</a:t>
            </a:r>
            <a:endParaRPr lang="en-SG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6B9304-FD99-4A67-903E-DE6D436E576C}"/>
              </a:ext>
            </a:extLst>
          </p:cNvPr>
          <p:cNvSpPr txBox="1"/>
          <p:nvPr/>
        </p:nvSpPr>
        <p:spPr>
          <a:xfrm>
            <a:off x="8328836" y="4677050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Solution with added flocculant (</a:t>
            </a:r>
            <a:r>
              <a:rPr lang="en-US" dirty="0" err="1"/>
              <a:t>Flopam</a:t>
            </a:r>
            <a:r>
              <a:rPr lang="en-US" dirty="0"/>
              <a:t> AN 905 SH). Precipitates clumped and settled after the addition of flocculant. </a:t>
            </a:r>
            <a:endParaRPr lang="en-SG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38F386E-43D5-38BE-E130-C2C05C30F9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2" r="5020"/>
          <a:stretch/>
        </p:blipFill>
        <p:spPr>
          <a:xfrm>
            <a:off x="8144072" y="2514599"/>
            <a:ext cx="3713197" cy="2015578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BFCDBE9D-27E8-EE04-A84A-70A55B4E92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1" t="9747" r="13126"/>
          <a:stretch/>
        </p:blipFill>
        <p:spPr>
          <a:xfrm>
            <a:off x="4108898" y="2523196"/>
            <a:ext cx="3713197" cy="2000266"/>
          </a:xfrm>
          <a:prstGeom prst="rect">
            <a:avLst/>
          </a:prstGeom>
        </p:spPr>
      </p:pic>
      <p:pic>
        <p:nvPicPr>
          <p:cNvPr id="12" name="Picture 11" descr="Graphical user interface, timeline&#10;&#10;Description automatically generated with medium confidence">
            <a:extLst>
              <a:ext uri="{FF2B5EF4-FFF2-40B4-BE49-F238E27FC236}">
                <a16:creationId xmlns:a16="http://schemas.microsoft.com/office/drawing/2014/main" id="{7B39CEE6-CC82-F42D-80B3-48CD570F43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7" t="5003" r="14476"/>
          <a:stretch/>
        </p:blipFill>
        <p:spPr>
          <a:xfrm>
            <a:off x="205564" y="2514599"/>
            <a:ext cx="3474567" cy="200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243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CF4DC-97C8-4CE1-819E-D112BFFBA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343AF2C-A8C3-4201-827A-B2E6B0F5F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0796509"/>
              </p:ext>
            </p:extLst>
          </p:nvPr>
        </p:nvGraphicFramePr>
        <p:xfrm>
          <a:off x="1229435" y="1808522"/>
          <a:ext cx="8128000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3648003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Lime dosage (ppm)</a:t>
                      </a:r>
                      <a:endParaRPr lang="en-SG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15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3.65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12.46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3.65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3.69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A0E95C-953C-402B-977E-ED57E9226799}"/>
              </a:ext>
            </a:extLst>
          </p:cNvPr>
          <p:cNvSpPr txBox="1"/>
          <p:nvPr/>
        </p:nvSpPr>
        <p:spPr>
          <a:xfrm>
            <a:off x="1229435" y="1381872"/>
            <a:ext cx="3916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Chemical precipitation with Ca(OH)2</a:t>
            </a:r>
            <a:endParaRPr lang="en-SG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4350C2-65BE-423A-8EA3-21ACFABBCB3C}"/>
              </a:ext>
            </a:extLst>
          </p:cNvPr>
          <p:cNvSpPr txBox="1"/>
          <p:nvPr/>
        </p:nvSpPr>
        <p:spPr>
          <a:xfrm>
            <a:off x="1229435" y="3881545"/>
            <a:ext cx="6062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Coagulation and flocculation with 1 mg/L anionic polymer </a:t>
            </a:r>
            <a:endParaRPr lang="en-SG" dirty="0"/>
          </a:p>
        </p:txBody>
      </p:sp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27B91631-FD32-4EA2-AEA3-2FB90F8FA0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889309"/>
              </p:ext>
            </p:extLst>
          </p:nvPr>
        </p:nvGraphicFramePr>
        <p:xfrm>
          <a:off x="1229435" y="4291485"/>
          <a:ext cx="10454564" cy="2073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6600">
                  <a:extLst>
                    <a:ext uri="{9D8B030D-6E8A-4147-A177-3AD203B41FA5}">
                      <a16:colId xmlns:a16="http://schemas.microsoft.com/office/drawing/2014/main" val="2077118224"/>
                    </a:ext>
                  </a:extLst>
                </a:gridCol>
                <a:gridCol w="1616600">
                  <a:extLst>
                    <a:ext uri="{9D8B030D-6E8A-4147-A177-3AD203B41FA5}">
                      <a16:colId xmlns:a16="http://schemas.microsoft.com/office/drawing/2014/main" val="2680568580"/>
                    </a:ext>
                  </a:extLst>
                </a:gridCol>
                <a:gridCol w="1638961">
                  <a:extLst>
                    <a:ext uri="{9D8B030D-6E8A-4147-A177-3AD203B41FA5}">
                      <a16:colId xmlns:a16="http://schemas.microsoft.com/office/drawing/2014/main" val="1724298772"/>
                    </a:ext>
                  </a:extLst>
                </a:gridCol>
                <a:gridCol w="1748226">
                  <a:extLst>
                    <a:ext uri="{9D8B030D-6E8A-4147-A177-3AD203B41FA5}">
                      <a16:colId xmlns:a16="http://schemas.microsoft.com/office/drawing/2014/main" val="1522809040"/>
                    </a:ext>
                  </a:extLst>
                </a:gridCol>
                <a:gridCol w="1638961">
                  <a:extLst>
                    <a:ext uri="{9D8B030D-6E8A-4147-A177-3AD203B41FA5}">
                      <a16:colId xmlns:a16="http://schemas.microsoft.com/office/drawing/2014/main" val="1463155663"/>
                    </a:ext>
                  </a:extLst>
                </a:gridCol>
                <a:gridCol w="2195216">
                  <a:extLst>
                    <a:ext uri="{9D8B030D-6E8A-4147-A177-3AD203B41FA5}">
                      <a16:colId xmlns:a16="http://schemas.microsoft.com/office/drawing/2014/main" val="2841462320"/>
                    </a:ext>
                  </a:extLst>
                </a:gridCol>
              </a:tblGrid>
              <a:tr h="35452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Jar </a:t>
                      </a:r>
                      <a:endParaRPr lang="en-SG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Lime dosage (ppm)</a:t>
                      </a:r>
                      <a:endParaRPr lang="en-SG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</a:t>
                      </a:r>
                      <a:endParaRPr lang="en-S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Polymer used </a:t>
                      </a:r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69673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0 min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15 min  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= 30 min </a:t>
                      </a:r>
                      <a:endParaRPr lang="en-SG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S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254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35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1198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6000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12.44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Flopam</a:t>
                      </a:r>
                      <a:r>
                        <a:rPr lang="en-US" sz="1800" dirty="0"/>
                        <a:t> AN 905 SH</a:t>
                      </a:r>
                      <a:endParaRPr lang="en-SG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98774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570FB024-D4E4-A9F5-5F5F-D0AE500B4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35" y="240555"/>
            <a:ext cx="8035600" cy="1084000"/>
          </a:xfrm>
        </p:spPr>
        <p:txBody>
          <a:bodyPr/>
          <a:lstStyle/>
          <a:p>
            <a:r>
              <a:rPr lang="en-SG" dirty="0"/>
              <a:t>Treatment 1: Jar testing of HFW pump discharge with Lime</a:t>
            </a:r>
          </a:p>
        </p:txBody>
      </p:sp>
    </p:spTree>
    <p:extLst>
      <p:ext uri="{BB962C8B-B14F-4D97-AF65-F5344CB8AC3E}">
        <p14:creationId xmlns:p14="http://schemas.microsoft.com/office/powerpoint/2010/main" val="3289260984"/>
      </p:ext>
    </p:extLst>
  </p:cSld>
  <p:clrMapOvr>
    <a:masterClrMapping/>
  </p:clrMapOvr>
</p:sld>
</file>

<file path=ppt/theme/theme1.xml><?xml version="1.0" encoding="utf-8"?>
<a:theme xmlns:a="http://schemas.openxmlformats.org/drawingml/2006/main" name="Surrey template">
  <a:themeElements>
    <a:clrScheme name="Custom 347">
      <a:dk1>
        <a:srgbClr val="061E3A"/>
      </a:dk1>
      <a:lt1>
        <a:srgbClr val="FFFFFF"/>
      </a:lt1>
      <a:dk2>
        <a:srgbClr val="757C83"/>
      </a:dk2>
      <a:lt2>
        <a:srgbClr val="EBF0F3"/>
      </a:lt2>
      <a:accent1>
        <a:srgbClr val="7FCA20"/>
      </a:accent1>
      <a:accent2>
        <a:srgbClr val="02C1D3"/>
      </a:accent2>
      <a:accent3>
        <a:srgbClr val="66BDE8"/>
      </a:accent3>
      <a:accent4>
        <a:srgbClr val="1985D2"/>
      </a:accent4>
      <a:accent5>
        <a:srgbClr val="184880"/>
      </a:accent5>
      <a:accent6>
        <a:srgbClr val="061E3A"/>
      </a:accent6>
      <a:hlink>
        <a:srgbClr val="1985D2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a653b6-8f75-49cd-860f-fac65c77d917" xsi:nil="true"/>
    <lcf76f155ced4ddcb4097134ff3c332f xmlns="7847ee4b-d4dc-40cd-997c-57bfdcd8b5cc">
      <Terms xmlns="http://schemas.microsoft.com/office/infopath/2007/PartnerControls"/>
    </lcf76f155ced4ddcb4097134ff3c332f>
    <MediaLengthInSeconds xmlns="7847ee4b-d4dc-40cd-997c-57bfdcd8b5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40673323D1144D873BA7C222ED3D1B" ma:contentTypeVersion="13" ma:contentTypeDescription="Create a new document." ma:contentTypeScope="" ma:versionID="a5b1be9f823c097e36de770aa86711fe">
  <xsd:schema xmlns:xsd="http://www.w3.org/2001/XMLSchema" xmlns:xs="http://www.w3.org/2001/XMLSchema" xmlns:p="http://schemas.microsoft.com/office/2006/metadata/properties" xmlns:ns2="7847ee4b-d4dc-40cd-997c-57bfdcd8b5cc" xmlns:ns3="dfa653b6-8f75-49cd-860f-fac65c77d917" targetNamespace="http://schemas.microsoft.com/office/2006/metadata/properties" ma:root="true" ma:fieldsID="b2c97a832bc73a2dd8c7b173ac696ab6" ns2:_="" ns3:_="">
    <xsd:import namespace="7847ee4b-d4dc-40cd-997c-57bfdcd8b5cc"/>
    <xsd:import namespace="dfa653b6-8f75-49cd-860f-fac65c77d9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47ee4b-d4dc-40cd-997c-57bfdcd8b5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21314e52-6724-4b18-8467-0e99aa107f7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a653b6-8f75-49cd-860f-fac65c77d91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4ca4788a-e211-4e8a-a860-af2af1a5bf2b}" ma:internalName="TaxCatchAll" ma:showField="CatchAllData" ma:web="dfa653b6-8f75-49cd-860f-fac65c77d91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3B0A387-937B-40A0-84ED-EAC95B5CB439}">
  <ds:schemaRefs>
    <ds:schemaRef ds:uri="http://schemas.microsoft.com/office/2006/metadata/properties"/>
    <ds:schemaRef ds:uri="http://schemas.microsoft.com/office/infopath/2007/PartnerControls"/>
    <ds:schemaRef ds:uri="5a9c4a17-7b41-4005-bb24-7a097a2734c5"/>
    <ds:schemaRef ds:uri="cbb7701e-740f-430e-b8c6-18f08840caa7"/>
  </ds:schemaRefs>
</ds:datastoreItem>
</file>

<file path=customXml/itemProps2.xml><?xml version="1.0" encoding="utf-8"?>
<ds:datastoreItem xmlns:ds="http://schemas.openxmlformats.org/officeDocument/2006/customXml" ds:itemID="{A520A3A6-A555-48DB-A76D-7B3B67B5B59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8A7C94-62F9-430F-8B97-9266127A44E4}"/>
</file>

<file path=docProps/app.xml><?xml version="1.0" encoding="utf-8"?>
<Properties xmlns="http://schemas.openxmlformats.org/officeDocument/2006/extended-properties" xmlns:vt="http://schemas.openxmlformats.org/officeDocument/2006/docPropsVTypes">
  <TotalTime>4577</TotalTime>
  <Words>2371</Words>
  <Application>Microsoft Office PowerPoint</Application>
  <PresentationFormat>Widescreen</PresentationFormat>
  <Paragraphs>1013</Paragraphs>
  <Slides>23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Surrey template</vt:lpstr>
      <vt:lpstr>Analysis of HFW Incoming</vt:lpstr>
      <vt:lpstr>Jar testing Procedure</vt:lpstr>
      <vt:lpstr>Jar testing of HFW Incoming with Lime</vt:lpstr>
      <vt:lpstr>Jar testing of HFW Incoming with Lime </vt:lpstr>
      <vt:lpstr>Jar testing of HFW Incoming with Lime </vt:lpstr>
      <vt:lpstr>Jar testing of HFW Incoming with Lime </vt:lpstr>
      <vt:lpstr>Analysis of HFW Pump Discharge</vt:lpstr>
      <vt:lpstr>Treatment 1: Jar testing of HFW pump discharge with Lime</vt:lpstr>
      <vt:lpstr>Treatment 1: Jar testing of HFW pump discharge with Lime</vt:lpstr>
      <vt:lpstr>Treatment 1: Jar testing of HFW pump discharge with Lime</vt:lpstr>
      <vt:lpstr>Treatment 1: Jar testing of HFW pump discharge with Lime</vt:lpstr>
      <vt:lpstr>Treatment 2A: Jar testing of HFW pump discharge with CaCl2 and NaOH pH adjustment</vt:lpstr>
      <vt:lpstr>Treatment 2A: Jar testing of HFW pump discharge with CaCl2 and NaOH pH adjustment</vt:lpstr>
      <vt:lpstr>Treatment 2A: Jar testing of HFW pump discharge with CaCl2 and NaOH pH adjustment</vt:lpstr>
      <vt:lpstr>Treatment 2A: Jar testing of HFW pump discharge with CaCl2 and NaOH pH adjustment</vt:lpstr>
      <vt:lpstr>Treatment 2B: Jar testing of treated water in 2A with CaCl2</vt:lpstr>
      <vt:lpstr>Treatment 2B: Jar testing of treated water in 2A with CaCl2</vt:lpstr>
      <vt:lpstr>Treatment 2B: Jar testing of treated water in 2A with CaCl2</vt:lpstr>
      <vt:lpstr>Treatment 2B: Jar testing of treated water in 2A with CaCl2</vt:lpstr>
      <vt:lpstr>Treatment 3: Jar testing of HFW pump discharge with CaCl2 and lime pH adjustment</vt:lpstr>
      <vt:lpstr>Treatment 3: Jar testing of HFW pump discharge with CaCl2 and lime pH adjustment</vt:lpstr>
      <vt:lpstr>Treatment 3: Jar testing of HFW pump discharge with CaCl2 and lime pH adjustment</vt:lpstr>
      <vt:lpstr>Treatment 3: Jar testing of HFW pump discharge with CaCl2 and lime pH adjustment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Chong Chun Yew</dc:creator>
  <cp:lastModifiedBy>Branden Hoe</cp:lastModifiedBy>
  <cp:revision>80</cp:revision>
  <dcterms:created xsi:type="dcterms:W3CDTF">2021-11-22T08:40:14Z</dcterms:created>
  <dcterms:modified xsi:type="dcterms:W3CDTF">2024-04-25T02:56:07Z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0x010100C540673323D1144D873BA7C222ED3D1B</vt:lpwstr>
  </property>
  <property fmtid="{D5CDD505-2E9C-101B-9397-08002B2CF9AE}" pid="3" name="Order">
    <vt:lpwstr>111100.000000000</vt:lpwstr>
  </property>
  <property fmtid="{D5CDD505-2E9C-101B-9397-08002B2CF9AE}" pid="4" name="xd_ProgID">
    <vt:lpwstr/>
  </property>
  <property fmtid="{D5CDD505-2E9C-101B-9397-08002B2CF9AE}" pid="5" name="MediaServiceImageTags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  <property fmtid="{D5CDD505-2E9C-101B-9397-08002B2CF9AE}" pid="12" name="xd_Signature">
    <vt:lpwstr/>
  </property>
</Properties>
</file>

<file path=docProps/thumbnail.jpeg>
</file>